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diagrams/data1.xml" ContentType="application/vnd.openxmlformats-officedocument.drawingml.diagramData+xml"/>
  <Override PartName="/ppt/diagrams/data7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8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Masters/slideMaster3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layout1.xml" ContentType="application/vnd.openxmlformats-officedocument.drawingml.diagramLayout+xml"/>
  <Override PartName="/ppt/diagrams/drawing4.xml" ContentType="application/vnd.ms-office.drawingml.diagramDrawing+xml"/>
  <Override PartName="/ppt/theme/theme5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layout4.xml" ContentType="application/vnd.openxmlformats-officedocument.drawingml.diagram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layout7.xml" ContentType="application/vnd.openxmlformats-officedocument.drawingml.diagramLayout+xml"/>
  <Override PartName="/ppt/commentAuthors.xml" ContentType="application/vnd.openxmlformats-officedocument.presentationml.commentAuthors+xml"/>
  <Override PartName="/ppt/diagrams/quickStyle4.xml" ContentType="application/vnd.openxmlformats-officedocument.drawingml.diagramStyle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colors4.xml" ContentType="application/vnd.openxmlformats-officedocument.drawingml.diagramColors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colors1.xml" ContentType="application/vnd.openxmlformats-officedocument.drawingml.diagramColors+xml"/>
  <Override PartName="/ppt/diagrams/colors8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drawing8.xml" ContentType="application/vnd.ms-office.drawingml.diagramDrawing+xml"/>
  <Override PartName="/ppt/diagrams/colors2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notesMasterIdLst>
    <p:notesMasterId r:id="rId19"/>
  </p:notesMasterIdLst>
  <p:handoutMasterIdLst>
    <p:handoutMasterId r:id="rId20"/>
  </p:handoutMasterIdLst>
  <p:sldIdLst>
    <p:sldId id="257" r:id="rId4"/>
    <p:sldId id="268" r:id="rId5"/>
    <p:sldId id="304" r:id="rId6"/>
    <p:sldId id="318" r:id="rId7"/>
    <p:sldId id="269" r:id="rId8"/>
    <p:sldId id="277" r:id="rId9"/>
    <p:sldId id="278" r:id="rId10"/>
    <p:sldId id="319" r:id="rId11"/>
    <p:sldId id="308" r:id="rId12"/>
    <p:sldId id="302" r:id="rId13"/>
    <p:sldId id="310" r:id="rId14"/>
    <p:sldId id="311" r:id="rId15"/>
    <p:sldId id="309" r:id="rId16"/>
    <p:sldId id="303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ylvester, Pat" initials="S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2351"/>
    <a:srgbClr val="F5D373"/>
    <a:srgbClr val="DF4D77"/>
    <a:srgbClr val="D15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3" autoAdjust="0"/>
  </p:normalViewPr>
  <p:slideViewPr>
    <p:cSldViewPr>
      <p:cViewPr>
        <p:scale>
          <a:sx n="78" d="100"/>
          <a:sy n="78" d="100"/>
        </p:scale>
        <p:origin x="-72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image" Target="../media/image6.jp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C11C39-74D8-412A-9945-0BD381B96E40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914F099-6CAC-4EC4-B32F-F386A01E31F3}">
      <dgm:prSet custT="1"/>
      <dgm:spPr/>
      <dgm:t>
        <a:bodyPr/>
        <a:lstStyle/>
        <a:p>
          <a:pPr rtl="0"/>
          <a:r>
            <a:rPr lang="en-US" sz="2000" dirty="0" smtClean="0"/>
            <a:t>New funding for ongoing rental assistance</a:t>
          </a:r>
          <a:endParaRPr lang="en-US" sz="2000" dirty="0"/>
        </a:p>
      </dgm:t>
    </dgm:pt>
    <dgm:pt modelId="{D77C3338-FB9B-49CD-AED3-9DA80A9F740D}" type="parTrans" cxnId="{36ABBCE1-BAA3-4247-87D3-EE1AB316818D}">
      <dgm:prSet/>
      <dgm:spPr/>
      <dgm:t>
        <a:bodyPr/>
        <a:lstStyle/>
        <a:p>
          <a:endParaRPr lang="en-US"/>
        </a:p>
      </dgm:t>
    </dgm:pt>
    <dgm:pt modelId="{139C2AEB-3A0C-4A8C-AD8C-49F706FD407D}" type="sibTrans" cxnId="{36ABBCE1-BAA3-4247-87D3-EE1AB316818D}">
      <dgm:prSet/>
      <dgm:spPr/>
      <dgm:t>
        <a:bodyPr/>
        <a:lstStyle/>
        <a:p>
          <a:endParaRPr lang="en-US"/>
        </a:p>
      </dgm:t>
    </dgm:pt>
    <dgm:pt modelId="{E865176D-3ABE-4541-89F0-0B2E9B497174}">
      <dgm:prSet custT="1"/>
      <dgm:spPr/>
      <dgm:t>
        <a:bodyPr/>
        <a:lstStyle/>
        <a:p>
          <a:pPr rtl="0"/>
          <a:r>
            <a:rPr lang="en-US" sz="2000" dirty="0" smtClean="0"/>
            <a:t>Case managers are central to success</a:t>
          </a:r>
          <a:endParaRPr lang="en-US" sz="2000" dirty="0"/>
        </a:p>
      </dgm:t>
    </dgm:pt>
    <dgm:pt modelId="{09E8BFC0-C6DA-4CBF-9A35-B5ABE0FE4CCE}" type="parTrans" cxnId="{52C52803-B04E-4E00-AF80-5FF00550B15B}">
      <dgm:prSet/>
      <dgm:spPr/>
      <dgm:t>
        <a:bodyPr/>
        <a:lstStyle/>
        <a:p>
          <a:endParaRPr lang="en-US"/>
        </a:p>
      </dgm:t>
    </dgm:pt>
    <dgm:pt modelId="{681A6901-EFA2-417C-94E7-93DB19117DE1}" type="sibTrans" cxnId="{52C52803-B04E-4E00-AF80-5FF00550B15B}">
      <dgm:prSet/>
      <dgm:spPr/>
      <dgm:t>
        <a:bodyPr/>
        <a:lstStyle/>
        <a:p>
          <a:endParaRPr lang="en-US"/>
        </a:p>
      </dgm:t>
    </dgm:pt>
    <dgm:pt modelId="{3A5F0F94-20DC-47EE-9DFA-A3E2A720E5C8}">
      <dgm:prSet custT="1"/>
      <dgm:spPr/>
      <dgm:t>
        <a:bodyPr/>
        <a:lstStyle/>
        <a:p>
          <a:pPr rtl="0"/>
          <a:r>
            <a:rPr lang="en-US" sz="2000" dirty="0" smtClean="0"/>
            <a:t>Decent, affordable  housing for people with disabilities and extremely low income</a:t>
          </a:r>
          <a:endParaRPr lang="en-US" sz="2000" dirty="0"/>
        </a:p>
      </dgm:t>
    </dgm:pt>
    <dgm:pt modelId="{623A10BA-FBA8-4057-8492-8CA088D19103}" type="parTrans" cxnId="{7DB67EA7-A488-4AFB-8AB4-E03DEF4C61DA}">
      <dgm:prSet/>
      <dgm:spPr/>
      <dgm:t>
        <a:bodyPr/>
        <a:lstStyle/>
        <a:p>
          <a:endParaRPr lang="en-US"/>
        </a:p>
      </dgm:t>
    </dgm:pt>
    <dgm:pt modelId="{02439E51-9712-4C44-91A8-DEFFE3BDD097}" type="sibTrans" cxnId="{7DB67EA7-A488-4AFB-8AB4-E03DEF4C61DA}">
      <dgm:prSet/>
      <dgm:spPr/>
      <dgm:t>
        <a:bodyPr/>
        <a:lstStyle/>
        <a:p>
          <a:endParaRPr lang="en-US"/>
        </a:p>
      </dgm:t>
    </dgm:pt>
    <dgm:pt modelId="{8CA0BA81-7FD8-4D4A-9292-0635CA7156D4}">
      <dgm:prSet custT="1"/>
      <dgm:spPr/>
      <dgm:t>
        <a:bodyPr/>
        <a:lstStyle/>
        <a:p>
          <a:pPr rtl="0"/>
          <a:r>
            <a:rPr lang="en-US" sz="2000" dirty="0" smtClean="0"/>
            <a:t>Integrated units – means there are no more than 25% for people with disabilities in any development</a:t>
          </a:r>
          <a:endParaRPr lang="en-US" sz="2000" dirty="0"/>
        </a:p>
      </dgm:t>
    </dgm:pt>
    <dgm:pt modelId="{2C9EA2E3-BCAB-4EBA-BED6-66AF3F05C22D}" type="parTrans" cxnId="{31BB52EE-2C30-4821-97C9-E053FFCEA356}">
      <dgm:prSet/>
      <dgm:spPr/>
      <dgm:t>
        <a:bodyPr/>
        <a:lstStyle/>
        <a:p>
          <a:endParaRPr lang="en-US"/>
        </a:p>
      </dgm:t>
    </dgm:pt>
    <dgm:pt modelId="{820A9739-5254-488C-8B52-BEF2C67CCCDA}" type="sibTrans" cxnId="{31BB52EE-2C30-4821-97C9-E053FFCEA356}">
      <dgm:prSet/>
      <dgm:spPr/>
      <dgm:t>
        <a:bodyPr/>
        <a:lstStyle/>
        <a:p>
          <a:endParaRPr lang="en-US"/>
        </a:p>
      </dgm:t>
    </dgm:pt>
    <dgm:pt modelId="{572AB39A-8BB3-405A-A2D5-86EA339B3A8B}">
      <dgm:prSet custT="1"/>
      <dgm:spPr/>
      <dgm:t>
        <a:bodyPr/>
        <a:lstStyle/>
        <a:p>
          <a:pPr rtl="0"/>
          <a:r>
            <a:rPr lang="en-US" sz="2000" dirty="0" smtClean="0"/>
            <a:t>Safe, decent housing units near transportation and services</a:t>
          </a:r>
          <a:endParaRPr lang="en-US" sz="2000" dirty="0"/>
        </a:p>
      </dgm:t>
    </dgm:pt>
    <dgm:pt modelId="{88F1C384-A5B7-48CB-9C47-E2A2D8B7E1A8}" type="parTrans" cxnId="{DAA2029D-B219-4A6C-A240-36EDBF1DCD77}">
      <dgm:prSet/>
      <dgm:spPr/>
      <dgm:t>
        <a:bodyPr/>
        <a:lstStyle/>
        <a:p>
          <a:endParaRPr lang="en-US"/>
        </a:p>
      </dgm:t>
    </dgm:pt>
    <dgm:pt modelId="{F313ADC3-DD76-4177-B180-A37EF640776A}" type="sibTrans" cxnId="{DAA2029D-B219-4A6C-A240-36EDBF1DCD77}">
      <dgm:prSet/>
      <dgm:spPr/>
      <dgm:t>
        <a:bodyPr/>
        <a:lstStyle/>
        <a:p>
          <a:endParaRPr lang="en-US"/>
        </a:p>
      </dgm:t>
    </dgm:pt>
    <dgm:pt modelId="{D4AFD506-A92E-4A50-AEC5-742A43CF6E08}" type="pres">
      <dgm:prSet presAssocID="{3CC11C39-74D8-412A-9945-0BD381B96E4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CA2568-E7C6-4588-8CB6-F6BDBCED4274}" type="pres">
      <dgm:prSet presAssocID="{9914F099-6CAC-4EC4-B32F-F386A01E31F3}" presName="composite" presStyleCnt="0"/>
      <dgm:spPr/>
    </dgm:pt>
    <dgm:pt modelId="{BCB56E30-FEC7-4BE4-A464-9BB07462D420}" type="pres">
      <dgm:prSet presAssocID="{9914F099-6CAC-4EC4-B32F-F386A01E31F3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US"/>
        </a:p>
      </dgm:t>
    </dgm:pt>
    <dgm:pt modelId="{28D0361F-608F-4E47-B30F-29A4A3EC6FD7}" type="pres">
      <dgm:prSet presAssocID="{9914F099-6CAC-4EC4-B32F-F386A01E31F3}" presName="txShp" presStyleLbl="node1" presStyleIdx="0" presStyleCnt="5" custLinFactNeighborX="-405" custLinFactNeighborY="-1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2B1613-6B95-42DF-978D-0F43A674EE12}" type="pres">
      <dgm:prSet presAssocID="{139C2AEB-3A0C-4A8C-AD8C-49F706FD407D}" presName="spacing" presStyleCnt="0"/>
      <dgm:spPr/>
    </dgm:pt>
    <dgm:pt modelId="{E2530927-7219-4590-BD18-C33169FF16DB}" type="pres">
      <dgm:prSet presAssocID="{E865176D-3ABE-4541-89F0-0B2E9B497174}" presName="composite" presStyleCnt="0"/>
      <dgm:spPr/>
    </dgm:pt>
    <dgm:pt modelId="{9FBED71C-7F0D-4CCB-A742-223009969008}" type="pres">
      <dgm:prSet presAssocID="{E865176D-3ABE-4541-89F0-0B2E9B497174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US"/>
        </a:p>
      </dgm:t>
    </dgm:pt>
    <dgm:pt modelId="{F397BE51-07D6-4370-BCB0-BBD6030B496A}" type="pres">
      <dgm:prSet presAssocID="{E865176D-3ABE-4541-89F0-0B2E9B497174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A8890F-DA56-4503-A26D-216BA2F1B8DF}" type="pres">
      <dgm:prSet presAssocID="{681A6901-EFA2-417C-94E7-93DB19117DE1}" presName="spacing" presStyleCnt="0"/>
      <dgm:spPr/>
    </dgm:pt>
    <dgm:pt modelId="{7B7E1A91-E87E-462D-8910-C48843635BBF}" type="pres">
      <dgm:prSet presAssocID="{3A5F0F94-20DC-47EE-9DFA-A3E2A720E5C8}" presName="composite" presStyleCnt="0"/>
      <dgm:spPr/>
    </dgm:pt>
    <dgm:pt modelId="{AE76E1F4-B9A1-4843-B66C-E24C0C3B93FD}" type="pres">
      <dgm:prSet presAssocID="{3A5F0F94-20DC-47EE-9DFA-A3E2A720E5C8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C4350F7F-790E-4917-9EDA-6D0114266428}" type="pres">
      <dgm:prSet presAssocID="{3A5F0F94-20DC-47EE-9DFA-A3E2A720E5C8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6FC1F0-0494-4BE2-AEE1-C089B381572C}" type="pres">
      <dgm:prSet presAssocID="{02439E51-9712-4C44-91A8-DEFFE3BDD097}" presName="spacing" presStyleCnt="0"/>
      <dgm:spPr/>
    </dgm:pt>
    <dgm:pt modelId="{B0558580-EC41-4FCC-8ADB-AAF66C9B8E29}" type="pres">
      <dgm:prSet presAssocID="{8CA0BA81-7FD8-4D4A-9292-0635CA7156D4}" presName="composite" presStyleCnt="0"/>
      <dgm:spPr/>
    </dgm:pt>
    <dgm:pt modelId="{D6149657-6D52-4D9A-A40A-E9CD006405AB}" type="pres">
      <dgm:prSet presAssocID="{8CA0BA81-7FD8-4D4A-9292-0635CA7156D4}" presName="imgShp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BF486BC-88BE-4A4D-985E-B9B8B35C603C}" type="pres">
      <dgm:prSet presAssocID="{8CA0BA81-7FD8-4D4A-9292-0635CA7156D4}" presName="txShp" presStyleLbl="node1" presStyleIdx="3" presStyleCnt="5" custScaleX="107591" custScaleY="1148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DDF776-5845-447C-9A13-DFBEF978C073}" type="pres">
      <dgm:prSet presAssocID="{820A9739-5254-488C-8B52-BEF2C67CCCDA}" presName="spacing" presStyleCnt="0"/>
      <dgm:spPr/>
    </dgm:pt>
    <dgm:pt modelId="{EEF4CE28-ACA8-4913-9E4C-8B7ECB0E33E5}" type="pres">
      <dgm:prSet presAssocID="{572AB39A-8BB3-405A-A2D5-86EA339B3A8B}" presName="composite" presStyleCnt="0"/>
      <dgm:spPr/>
    </dgm:pt>
    <dgm:pt modelId="{1E6BD91F-CECA-41CC-A212-3CC8DC8C610D}" type="pres">
      <dgm:prSet presAssocID="{572AB39A-8BB3-405A-A2D5-86EA339B3A8B}" presName="imgShp" presStyleLbl="fgImgPlace1" presStyleIdx="4" presStyleCnt="5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US"/>
        </a:p>
      </dgm:t>
    </dgm:pt>
    <dgm:pt modelId="{97B62AAA-BA57-47E4-AAA3-DE9633A64656}" type="pres">
      <dgm:prSet presAssocID="{572AB39A-8BB3-405A-A2D5-86EA339B3A8B}" presName="txShp" presStyleLbl="node1" presStyleIdx="4" presStyleCnt="5" custScaleX="103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297AC4-37B5-4A2D-9BA4-B3B32BDFCBCC}" type="presOf" srcId="{3A5F0F94-20DC-47EE-9DFA-A3E2A720E5C8}" destId="{C4350F7F-790E-4917-9EDA-6D0114266428}" srcOrd="0" destOrd="0" presId="urn:microsoft.com/office/officeart/2005/8/layout/vList3"/>
    <dgm:cxn modelId="{A0959C2D-87ED-498B-88BD-4E2DAE3233C0}" type="presOf" srcId="{E865176D-3ABE-4541-89F0-0B2E9B497174}" destId="{F397BE51-07D6-4370-BCB0-BBD6030B496A}" srcOrd="0" destOrd="0" presId="urn:microsoft.com/office/officeart/2005/8/layout/vList3"/>
    <dgm:cxn modelId="{31BB52EE-2C30-4821-97C9-E053FFCEA356}" srcId="{3CC11C39-74D8-412A-9945-0BD381B96E40}" destId="{8CA0BA81-7FD8-4D4A-9292-0635CA7156D4}" srcOrd="3" destOrd="0" parTransId="{2C9EA2E3-BCAB-4EBA-BED6-66AF3F05C22D}" sibTransId="{820A9739-5254-488C-8B52-BEF2C67CCCDA}"/>
    <dgm:cxn modelId="{52C52803-B04E-4E00-AF80-5FF00550B15B}" srcId="{3CC11C39-74D8-412A-9945-0BD381B96E40}" destId="{E865176D-3ABE-4541-89F0-0B2E9B497174}" srcOrd="1" destOrd="0" parTransId="{09E8BFC0-C6DA-4CBF-9A35-B5ABE0FE4CCE}" sibTransId="{681A6901-EFA2-417C-94E7-93DB19117DE1}"/>
    <dgm:cxn modelId="{2BC77E3E-B351-4A66-B55B-FF483D074DF9}" type="presOf" srcId="{3CC11C39-74D8-412A-9945-0BD381B96E40}" destId="{D4AFD506-A92E-4A50-AEC5-742A43CF6E08}" srcOrd="0" destOrd="0" presId="urn:microsoft.com/office/officeart/2005/8/layout/vList3"/>
    <dgm:cxn modelId="{644A7EE1-9248-4D07-B1A5-822094332792}" type="presOf" srcId="{8CA0BA81-7FD8-4D4A-9292-0635CA7156D4}" destId="{8BF486BC-88BE-4A4D-985E-B9B8B35C603C}" srcOrd="0" destOrd="0" presId="urn:microsoft.com/office/officeart/2005/8/layout/vList3"/>
    <dgm:cxn modelId="{7DB67EA7-A488-4AFB-8AB4-E03DEF4C61DA}" srcId="{3CC11C39-74D8-412A-9945-0BD381B96E40}" destId="{3A5F0F94-20DC-47EE-9DFA-A3E2A720E5C8}" srcOrd="2" destOrd="0" parTransId="{623A10BA-FBA8-4057-8492-8CA088D19103}" sibTransId="{02439E51-9712-4C44-91A8-DEFFE3BDD097}"/>
    <dgm:cxn modelId="{DAA2029D-B219-4A6C-A240-36EDBF1DCD77}" srcId="{3CC11C39-74D8-412A-9945-0BD381B96E40}" destId="{572AB39A-8BB3-405A-A2D5-86EA339B3A8B}" srcOrd="4" destOrd="0" parTransId="{88F1C384-A5B7-48CB-9C47-E2A2D8B7E1A8}" sibTransId="{F313ADC3-DD76-4177-B180-A37EF640776A}"/>
    <dgm:cxn modelId="{3678BE7A-05F4-4BBC-974A-83347C64CF1F}" type="presOf" srcId="{572AB39A-8BB3-405A-A2D5-86EA339B3A8B}" destId="{97B62AAA-BA57-47E4-AAA3-DE9633A64656}" srcOrd="0" destOrd="0" presId="urn:microsoft.com/office/officeart/2005/8/layout/vList3"/>
    <dgm:cxn modelId="{9E91F4CE-499C-4FA2-85A8-70BF5165890B}" type="presOf" srcId="{9914F099-6CAC-4EC4-B32F-F386A01E31F3}" destId="{28D0361F-608F-4E47-B30F-29A4A3EC6FD7}" srcOrd="0" destOrd="0" presId="urn:microsoft.com/office/officeart/2005/8/layout/vList3"/>
    <dgm:cxn modelId="{36ABBCE1-BAA3-4247-87D3-EE1AB316818D}" srcId="{3CC11C39-74D8-412A-9945-0BD381B96E40}" destId="{9914F099-6CAC-4EC4-B32F-F386A01E31F3}" srcOrd="0" destOrd="0" parTransId="{D77C3338-FB9B-49CD-AED3-9DA80A9F740D}" sibTransId="{139C2AEB-3A0C-4A8C-AD8C-49F706FD407D}"/>
    <dgm:cxn modelId="{6BEB61C7-0B3D-4309-A838-6852AA81DCE2}" type="presParOf" srcId="{D4AFD506-A92E-4A50-AEC5-742A43CF6E08}" destId="{98CA2568-E7C6-4588-8CB6-F6BDBCED4274}" srcOrd="0" destOrd="0" presId="urn:microsoft.com/office/officeart/2005/8/layout/vList3"/>
    <dgm:cxn modelId="{4466E539-C54B-41EA-9148-CC4316A557DB}" type="presParOf" srcId="{98CA2568-E7C6-4588-8CB6-F6BDBCED4274}" destId="{BCB56E30-FEC7-4BE4-A464-9BB07462D420}" srcOrd="0" destOrd="0" presId="urn:microsoft.com/office/officeart/2005/8/layout/vList3"/>
    <dgm:cxn modelId="{3783A805-079E-4371-BB74-6735F9F703E6}" type="presParOf" srcId="{98CA2568-E7C6-4588-8CB6-F6BDBCED4274}" destId="{28D0361F-608F-4E47-B30F-29A4A3EC6FD7}" srcOrd="1" destOrd="0" presId="urn:microsoft.com/office/officeart/2005/8/layout/vList3"/>
    <dgm:cxn modelId="{9532B336-D4BF-4C9F-9453-1BC87ADEDD50}" type="presParOf" srcId="{D4AFD506-A92E-4A50-AEC5-742A43CF6E08}" destId="{022B1613-6B95-42DF-978D-0F43A674EE12}" srcOrd="1" destOrd="0" presId="urn:microsoft.com/office/officeart/2005/8/layout/vList3"/>
    <dgm:cxn modelId="{1501C33C-10C4-4D59-883E-E61DB3DDD21E}" type="presParOf" srcId="{D4AFD506-A92E-4A50-AEC5-742A43CF6E08}" destId="{E2530927-7219-4590-BD18-C33169FF16DB}" srcOrd="2" destOrd="0" presId="urn:microsoft.com/office/officeart/2005/8/layout/vList3"/>
    <dgm:cxn modelId="{3650408A-9762-4EE8-8036-DF169BED9618}" type="presParOf" srcId="{E2530927-7219-4590-BD18-C33169FF16DB}" destId="{9FBED71C-7F0D-4CCB-A742-223009969008}" srcOrd="0" destOrd="0" presId="urn:microsoft.com/office/officeart/2005/8/layout/vList3"/>
    <dgm:cxn modelId="{400DEDB8-6954-4018-8D22-9D13C2E50164}" type="presParOf" srcId="{E2530927-7219-4590-BD18-C33169FF16DB}" destId="{F397BE51-07D6-4370-BCB0-BBD6030B496A}" srcOrd="1" destOrd="0" presId="urn:microsoft.com/office/officeart/2005/8/layout/vList3"/>
    <dgm:cxn modelId="{42B33D4F-0071-4AC8-9457-57AE7E4663FB}" type="presParOf" srcId="{D4AFD506-A92E-4A50-AEC5-742A43CF6E08}" destId="{ECA8890F-DA56-4503-A26D-216BA2F1B8DF}" srcOrd="3" destOrd="0" presId="urn:microsoft.com/office/officeart/2005/8/layout/vList3"/>
    <dgm:cxn modelId="{1A481190-D31C-44EB-9E38-EB79E48F7D26}" type="presParOf" srcId="{D4AFD506-A92E-4A50-AEC5-742A43CF6E08}" destId="{7B7E1A91-E87E-462D-8910-C48843635BBF}" srcOrd="4" destOrd="0" presId="urn:microsoft.com/office/officeart/2005/8/layout/vList3"/>
    <dgm:cxn modelId="{A85B5F22-5B44-40F2-9F41-B3A674204A1C}" type="presParOf" srcId="{7B7E1A91-E87E-462D-8910-C48843635BBF}" destId="{AE76E1F4-B9A1-4843-B66C-E24C0C3B93FD}" srcOrd="0" destOrd="0" presId="urn:microsoft.com/office/officeart/2005/8/layout/vList3"/>
    <dgm:cxn modelId="{D3FEC461-59E8-4734-9D49-EB0CC6765D8B}" type="presParOf" srcId="{7B7E1A91-E87E-462D-8910-C48843635BBF}" destId="{C4350F7F-790E-4917-9EDA-6D0114266428}" srcOrd="1" destOrd="0" presId="urn:microsoft.com/office/officeart/2005/8/layout/vList3"/>
    <dgm:cxn modelId="{F24CDD6F-8113-4E0E-A71B-76D7B63F42F3}" type="presParOf" srcId="{D4AFD506-A92E-4A50-AEC5-742A43CF6E08}" destId="{306FC1F0-0494-4BE2-AEE1-C089B381572C}" srcOrd="5" destOrd="0" presId="urn:microsoft.com/office/officeart/2005/8/layout/vList3"/>
    <dgm:cxn modelId="{CABF1BBE-97AF-466A-8B80-C1AB501D9FEE}" type="presParOf" srcId="{D4AFD506-A92E-4A50-AEC5-742A43CF6E08}" destId="{B0558580-EC41-4FCC-8ADB-AAF66C9B8E29}" srcOrd="6" destOrd="0" presId="urn:microsoft.com/office/officeart/2005/8/layout/vList3"/>
    <dgm:cxn modelId="{EFA73B75-A053-43FB-9013-633066C54060}" type="presParOf" srcId="{B0558580-EC41-4FCC-8ADB-AAF66C9B8E29}" destId="{D6149657-6D52-4D9A-A40A-E9CD006405AB}" srcOrd="0" destOrd="0" presId="urn:microsoft.com/office/officeart/2005/8/layout/vList3"/>
    <dgm:cxn modelId="{FE715937-E3AA-45ED-863F-DF1D666BB434}" type="presParOf" srcId="{B0558580-EC41-4FCC-8ADB-AAF66C9B8E29}" destId="{8BF486BC-88BE-4A4D-985E-B9B8B35C603C}" srcOrd="1" destOrd="0" presId="urn:microsoft.com/office/officeart/2005/8/layout/vList3"/>
    <dgm:cxn modelId="{00EA3E67-B1A9-4951-8917-4E3AC21EB687}" type="presParOf" srcId="{D4AFD506-A92E-4A50-AEC5-742A43CF6E08}" destId="{57DDF776-5845-447C-9A13-DFBEF978C073}" srcOrd="7" destOrd="0" presId="urn:microsoft.com/office/officeart/2005/8/layout/vList3"/>
    <dgm:cxn modelId="{939EFC30-1164-42E9-A86F-A7714C8CAE45}" type="presParOf" srcId="{D4AFD506-A92E-4A50-AEC5-742A43CF6E08}" destId="{EEF4CE28-ACA8-4913-9E4C-8B7ECB0E33E5}" srcOrd="8" destOrd="0" presId="urn:microsoft.com/office/officeart/2005/8/layout/vList3"/>
    <dgm:cxn modelId="{15797BB2-08A8-4DED-93C5-13D013415767}" type="presParOf" srcId="{EEF4CE28-ACA8-4913-9E4C-8B7ECB0E33E5}" destId="{1E6BD91F-CECA-41CC-A212-3CC8DC8C610D}" srcOrd="0" destOrd="0" presId="urn:microsoft.com/office/officeart/2005/8/layout/vList3"/>
    <dgm:cxn modelId="{2D21E301-2A8D-40BB-9FC4-DE266C53BBEF}" type="presParOf" srcId="{EEF4CE28-ACA8-4913-9E4C-8B7ECB0E33E5}" destId="{97B62AAA-BA57-47E4-AAA3-DE9633A6465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BAD2A7-37A3-4737-B472-6EB9BFF50783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6166158-0DAD-45AD-8E29-433408EF4E49}">
      <dgm:prSet/>
      <dgm:spPr/>
      <dgm:t>
        <a:bodyPr/>
        <a:lstStyle/>
        <a:p>
          <a:pPr rtl="0"/>
          <a:r>
            <a:rPr lang="en-US" b="1" smtClean="0"/>
            <a:t>Goal</a:t>
          </a:r>
          <a:endParaRPr lang="en-US"/>
        </a:p>
      </dgm:t>
    </dgm:pt>
    <dgm:pt modelId="{2DDA67E8-3108-4836-AF80-ABAAA02022C9}" type="parTrans" cxnId="{B9928342-D0C4-4281-AEAB-D47655566E16}">
      <dgm:prSet/>
      <dgm:spPr/>
      <dgm:t>
        <a:bodyPr/>
        <a:lstStyle/>
        <a:p>
          <a:endParaRPr lang="en-US"/>
        </a:p>
      </dgm:t>
    </dgm:pt>
    <dgm:pt modelId="{43652200-BD24-48CD-9552-79E91D5AAD0C}" type="sibTrans" cxnId="{B9928342-D0C4-4281-AEAB-D47655566E16}">
      <dgm:prSet/>
      <dgm:spPr/>
      <dgm:t>
        <a:bodyPr/>
        <a:lstStyle/>
        <a:p>
          <a:endParaRPr lang="en-US"/>
        </a:p>
      </dgm:t>
    </dgm:pt>
    <dgm:pt modelId="{C9064D04-9831-4A95-968A-BB8015423862}">
      <dgm:prSet/>
      <dgm:spPr/>
      <dgm:t>
        <a:bodyPr/>
        <a:lstStyle/>
        <a:p>
          <a:pPr rtl="0"/>
          <a:r>
            <a:rPr lang="en-US" smtClean="0"/>
            <a:t>150 permanent supported housing units</a:t>
          </a:r>
          <a:endParaRPr lang="en-US"/>
        </a:p>
      </dgm:t>
    </dgm:pt>
    <dgm:pt modelId="{F4AD87D0-BADB-47DE-BD19-9671C61F753D}" type="parTrans" cxnId="{DBE3F7E0-D408-4231-BBF0-1456CF4FEE09}">
      <dgm:prSet/>
      <dgm:spPr/>
      <dgm:t>
        <a:bodyPr/>
        <a:lstStyle/>
        <a:p>
          <a:endParaRPr lang="en-US"/>
        </a:p>
      </dgm:t>
    </dgm:pt>
    <dgm:pt modelId="{DD04E8CA-DF85-4495-8433-BBF37BC5D8CA}" type="sibTrans" cxnId="{DBE3F7E0-D408-4231-BBF0-1456CF4FEE09}">
      <dgm:prSet/>
      <dgm:spPr/>
      <dgm:t>
        <a:bodyPr/>
        <a:lstStyle/>
        <a:p>
          <a:endParaRPr lang="en-US"/>
        </a:p>
      </dgm:t>
    </dgm:pt>
    <dgm:pt modelId="{F3744C11-92FC-4A32-B988-9B6CF7B9E157}">
      <dgm:prSet/>
      <dgm:spPr/>
      <dgm:t>
        <a:bodyPr/>
        <a:lstStyle/>
        <a:p>
          <a:pPr rtl="0"/>
          <a:r>
            <a:rPr lang="en-US" b="1" smtClean="0"/>
            <a:t>Program Type</a:t>
          </a:r>
          <a:endParaRPr lang="en-US"/>
        </a:p>
      </dgm:t>
    </dgm:pt>
    <dgm:pt modelId="{DB4DA2FC-FCBC-4A8B-AD07-5F2E904D9CDB}" type="parTrans" cxnId="{833772DA-DB34-4890-9387-6D0D87F1E58D}">
      <dgm:prSet/>
      <dgm:spPr/>
      <dgm:t>
        <a:bodyPr/>
        <a:lstStyle/>
        <a:p>
          <a:endParaRPr lang="en-US"/>
        </a:p>
      </dgm:t>
    </dgm:pt>
    <dgm:pt modelId="{A4914ED1-D957-4DF3-A667-8DD1829DBF5D}" type="sibTrans" cxnId="{833772DA-DB34-4890-9387-6D0D87F1E58D}">
      <dgm:prSet/>
      <dgm:spPr/>
      <dgm:t>
        <a:bodyPr/>
        <a:lstStyle/>
        <a:p>
          <a:endParaRPr lang="en-US"/>
        </a:p>
      </dgm:t>
    </dgm:pt>
    <dgm:pt modelId="{C53AFE42-A3D9-4A6D-A1A6-27531389E5A5}">
      <dgm:prSet/>
      <dgm:spPr/>
      <dgm:t>
        <a:bodyPr/>
        <a:lstStyle/>
        <a:p>
          <a:pPr rtl="0"/>
          <a:r>
            <a:rPr lang="en-US" dirty="0" smtClean="0"/>
            <a:t>Project–based rental assistance </a:t>
          </a:r>
          <a:endParaRPr lang="en-US" dirty="0"/>
        </a:p>
      </dgm:t>
    </dgm:pt>
    <dgm:pt modelId="{3FEC1CBF-CA43-40A0-A8F7-61FFAA251045}" type="parTrans" cxnId="{52EE005B-0C1B-44AC-AF5A-6FC3AECED450}">
      <dgm:prSet/>
      <dgm:spPr/>
      <dgm:t>
        <a:bodyPr/>
        <a:lstStyle/>
        <a:p>
          <a:endParaRPr lang="en-US"/>
        </a:p>
      </dgm:t>
    </dgm:pt>
    <dgm:pt modelId="{2D8A7509-4543-4EBE-A055-D36753193829}" type="sibTrans" cxnId="{52EE005B-0C1B-44AC-AF5A-6FC3AECED450}">
      <dgm:prSet/>
      <dgm:spPr/>
      <dgm:t>
        <a:bodyPr/>
        <a:lstStyle/>
        <a:p>
          <a:endParaRPr lang="en-US"/>
        </a:p>
      </dgm:t>
    </dgm:pt>
    <dgm:pt modelId="{858D3C93-5D6D-4B5A-84C5-8ACEFE68F220}">
      <dgm:prSet/>
      <dgm:spPr/>
      <dgm:t>
        <a:bodyPr/>
        <a:lstStyle/>
        <a:p>
          <a:pPr rtl="0"/>
          <a:r>
            <a:rPr lang="en-US" dirty="0" smtClean="0"/>
            <a:t>Located in multi-family housing developed with affordable housing development funds</a:t>
          </a:r>
          <a:endParaRPr lang="en-US" dirty="0"/>
        </a:p>
      </dgm:t>
    </dgm:pt>
    <dgm:pt modelId="{58681BD1-172F-4643-A5CB-60EC7037149F}" type="parTrans" cxnId="{F4EC5885-17AB-4062-9AC7-749D8134B168}">
      <dgm:prSet/>
      <dgm:spPr/>
      <dgm:t>
        <a:bodyPr/>
        <a:lstStyle/>
        <a:p>
          <a:endParaRPr lang="en-US"/>
        </a:p>
      </dgm:t>
    </dgm:pt>
    <dgm:pt modelId="{E2665CA4-B9B6-4CC8-BC4F-4049785A509D}" type="sibTrans" cxnId="{F4EC5885-17AB-4062-9AC7-749D8134B168}">
      <dgm:prSet/>
      <dgm:spPr/>
      <dgm:t>
        <a:bodyPr/>
        <a:lstStyle/>
        <a:p>
          <a:endParaRPr lang="en-US"/>
        </a:p>
      </dgm:t>
    </dgm:pt>
    <dgm:pt modelId="{9BC1BDA5-9A79-4447-9F6D-F08210A0E736}">
      <dgm:prSet/>
      <dgm:spPr/>
      <dgm:t>
        <a:bodyPr/>
        <a:lstStyle/>
        <a:p>
          <a:pPr rtl="0"/>
          <a:r>
            <a:rPr lang="en-US" smtClean="0"/>
            <a:t>Integrated – no more than 25% of units designated for people with disabilities</a:t>
          </a:r>
          <a:endParaRPr lang="en-US"/>
        </a:p>
      </dgm:t>
    </dgm:pt>
    <dgm:pt modelId="{780D0131-86B4-40EE-BE80-64F6C6CDE73D}" type="parTrans" cxnId="{19DFC8DD-B5A7-49B7-B438-9030976B0A6C}">
      <dgm:prSet/>
      <dgm:spPr/>
      <dgm:t>
        <a:bodyPr/>
        <a:lstStyle/>
        <a:p>
          <a:endParaRPr lang="en-US"/>
        </a:p>
      </dgm:t>
    </dgm:pt>
    <dgm:pt modelId="{8EA2DFF5-262A-4562-997A-54091D224BBB}" type="sibTrans" cxnId="{19DFC8DD-B5A7-49B7-B438-9030976B0A6C}">
      <dgm:prSet/>
      <dgm:spPr/>
      <dgm:t>
        <a:bodyPr/>
        <a:lstStyle/>
        <a:p>
          <a:endParaRPr lang="en-US"/>
        </a:p>
      </dgm:t>
    </dgm:pt>
    <dgm:pt modelId="{D8B32F70-CB63-4878-9BDF-C956DB3A2966}">
      <dgm:prSet/>
      <dgm:spPr/>
      <dgm:t>
        <a:bodyPr/>
        <a:lstStyle/>
        <a:p>
          <a:pPr rtl="0"/>
          <a:r>
            <a:rPr lang="en-US" b="1" smtClean="0"/>
            <a:t>Eligible Applicants: </a:t>
          </a:r>
          <a:endParaRPr lang="en-US"/>
        </a:p>
      </dgm:t>
    </dgm:pt>
    <dgm:pt modelId="{37B8914E-FD68-4EE5-BCA1-49AD69CED82A}" type="parTrans" cxnId="{14B51928-B548-4C26-89D6-5B78527A5E2A}">
      <dgm:prSet/>
      <dgm:spPr/>
      <dgm:t>
        <a:bodyPr/>
        <a:lstStyle/>
        <a:p>
          <a:endParaRPr lang="en-US"/>
        </a:p>
      </dgm:t>
    </dgm:pt>
    <dgm:pt modelId="{4734ABA9-EF91-4FFC-9C68-50435926E1C3}" type="sibTrans" cxnId="{14B51928-B548-4C26-89D6-5B78527A5E2A}">
      <dgm:prSet/>
      <dgm:spPr/>
      <dgm:t>
        <a:bodyPr/>
        <a:lstStyle/>
        <a:p>
          <a:endParaRPr lang="en-US"/>
        </a:p>
      </dgm:t>
    </dgm:pt>
    <dgm:pt modelId="{CF0C2B6C-60DD-4448-918C-FC4F21058C06}">
      <dgm:prSet/>
      <dgm:spPr/>
      <dgm:t>
        <a:bodyPr/>
        <a:lstStyle/>
        <a:p>
          <a:pPr rtl="0"/>
          <a:r>
            <a:rPr lang="en-US" smtClean="0"/>
            <a:t>Medicaid recipients with disabilities eligible for services</a:t>
          </a:r>
          <a:endParaRPr lang="en-US"/>
        </a:p>
      </dgm:t>
    </dgm:pt>
    <dgm:pt modelId="{B75C2B7A-AE84-4E5D-AD00-2534BF4A718D}" type="parTrans" cxnId="{A3609218-5339-4C01-B11B-310D82F09C17}">
      <dgm:prSet/>
      <dgm:spPr/>
      <dgm:t>
        <a:bodyPr/>
        <a:lstStyle/>
        <a:p>
          <a:endParaRPr lang="en-US"/>
        </a:p>
      </dgm:t>
    </dgm:pt>
    <dgm:pt modelId="{E25437E9-32AB-4EA4-BAC1-2DDC1FB63A7D}" type="sibTrans" cxnId="{A3609218-5339-4C01-B11B-310D82F09C17}">
      <dgm:prSet/>
      <dgm:spPr/>
      <dgm:t>
        <a:bodyPr/>
        <a:lstStyle/>
        <a:p>
          <a:endParaRPr lang="en-US"/>
        </a:p>
      </dgm:t>
    </dgm:pt>
    <dgm:pt modelId="{29AD537D-BB23-4363-9CEC-9B9178C950FC}">
      <dgm:prSet/>
      <dgm:spPr/>
      <dgm:t>
        <a:bodyPr/>
        <a:lstStyle/>
        <a:p>
          <a:pPr rtl="0"/>
          <a:r>
            <a:rPr lang="en-US" smtClean="0"/>
            <a:t>Head of household  age 18 and under age 62</a:t>
          </a:r>
          <a:endParaRPr lang="en-US"/>
        </a:p>
      </dgm:t>
    </dgm:pt>
    <dgm:pt modelId="{C78F39BE-FB30-4BF8-AB1B-A3599E4E67E3}" type="parTrans" cxnId="{30565291-0EBA-4C2B-88AE-36CEB2E51C1F}">
      <dgm:prSet/>
      <dgm:spPr/>
      <dgm:t>
        <a:bodyPr/>
        <a:lstStyle/>
        <a:p>
          <a:endParaRPr lang="en-US"/>
        </a:p>
      </dgm:t>
    </dgm:pt>
    <dgm:pt modelId="{61BC46D9-F7C9-4B78-9AB7-842A3DE394D7}" type="sibTrans" cxnId="{30565291-0EBA-4C2B-88AE-36CEB2E51C1F}">
      <dgm:prSet/>
      <dgm:spPr/>
      <dgm:t>
        <a:bodyPr/>
        <a:lstStyle/>
        <a:p>
          <a:endParaRPr lang="en-US"/>
        </a:p>
      </dgm:t>
    </dgm:pt>
    <dgm:pt modelId="{1B6ECB7A-9A56-4F84-8623-0F179FC66816}">
      <dgm:prSet/>
      <dgm:spPr/>
      <dgm:t>
        <a:bodyPr/>
        <a:lstStyle/>
        <a:p>
          <a:pPr rtl="0"/>
          <a:r>
            <a:rPr lang="en-US" smtClean="0"/>
            <a:t>Access to services</a:t>
          </a:r>
          <a:endParaRPr lang="en-US"/>
        </a:p>
      </dgm:t>
    </dgm:pt>
    <dgm:pt modelId="{DBF93A8A-EB3E-4071-BB78-A0323D5037EE}" type="parTrans" cxnId="{93558990-B17B-4D29-BBA8-D992ABD49E3B}">
      <dgm:prSet/>
      <dgm:spPr/>
      <dgm:t>
        <a:bodyPr/>
        <a:lstStyle/>
        <a:p>
          <a:endParaRPr lang="en-US"/>
        </a:p>
      </dgm:t>
    </dgm:pt>
    <dgm:pt modelId="{BE2F42E0-975E-4966-9A5A-2C851F6E314E}" type="sibTrans" cxnId="{93558990-B17B-4D29-BBA8-D992ABD49E3B}">
      <dgm:prSet/>
      <dgm:spPr/>
      <dgm:t>
        <a:bodyPr/>
        <a:lstStyle/>
        <a:p>
          <a:endParaRPr lang="en-US"/>
        </a:p>
      </dgm:t>
    </dgm:pt>
    <dgm:pt modelId="{9906D85C-F791-4A57-8E23-DF1325ED42D0}">
      <dgm:prSet/>
      <dgm:spPr/>
      <dgm:t>
        <a:bodyPr/>
        <a:lstStyle/>
        <a:p>
          <a:pPr rtl="0"/>
          <a:r>
            <a:rPr lang="en-US" dirty="0" smtClean="0"/>
            <a:t>Income at or below 30% Area Median Income (AMI) – includes SSI level income</a:t>
          </a:r>
          <a:endParaRPr lang="en-US" dirty="0"/>
        </a:p>
      </dgm:t>
    </dgm:pt>
    <dgm:pt modelId="{2906BAE7-F622-40E7-9437-284A04B52B74}" type="parTrans" cxnId="{3E1222D1-D97F-4854-9883-A067B2C7FA7C}">
      <dgm:prSet/>
      <dgm:spPr/>
      <dgm:t>
        <a:bodyPr/>
        <a:lstStyle/>
        <a:p>
          <a:endParaRPr lang="en-US"/>
        </a:p>
      </dgm:t>
    </dgm:pt>
    <dgm:pt modelId="{9CDE3D04-76FC-4FEC-9B59-B3E8C3A20A8C}" type="sibTrans" cxnId="{3E1222D1-D97F-4854-9883-A067B2C7FA7C}">
      <dgm:prSet/>
      <dgm:spPr/>
      <dgm:t>
        <a:bodyPr/>
        <a:lstStyle/>
        <a:p>
          <a:endParaRPr lang="en-US"/>
        </a:p>
      </dgm:t>
    </dgm:pt>
    <dgm:pt modelId="{CA6240D8-1453-44C5-A2C7-392C6E537F9F}">
      <dgm:prSet/>
      <dgm:spPr/>
      <dgm:t>
        <a:bodyPr/>
        <a:lstStyle/>
        <a:p>
          <a:pPr rtl="0"/>
          <a:r>
            <a:rPr lang="en-US" b="1" smtClean="0"/>
            <a:t>Rent Contribution</a:t>
          </a:r>
          <a:endParaRPr lang="en-US"/>
        </a:p>
      </dgm:t>
    </dgm:pt>
    <dgm:pt modelId="{882D477D-80D7-4AD3-8D60-13C57DA1DEB5}" type="parTrans" cxnId="{DF1447C6-1AFD-4E01-B68B-BEEC04BAF176}">
      <dgm:prSet/>
      <dgm:spPr/>
      <dgm:t>
        <a:bodyPr/>
        <a:lstStyle/>
        <a:p>
          <a:endParaRPr lang="en-US"/>
        </a:p>
      </dgm:t>
    </dgm:pt>
    <dgm:pt modelId="{1F662998-7416-4391-99D7-95304CC341FD}" type="sibTrans" cxnId="{DF1447C6-1AFD-4E01-B68B-BEEC04BAF176}">
      <dgm:prSet/>
      <dgm:spPr/>
      <dgm:t>
        <a:bodyPr/>
        <a:lstStyle/>
        <a:p>
          <a:endParaRPr lang="en-US"/>
        </a:p>
      </dgm:t>
    </dgm:pt>
    <dgm:pt modelId="{72A85B0C-1E03-4F46-AD66-228C5878237E}">
      <dgm:prSet/>
      <dgm:spPr/>
      <dgm:t>
        <a:bodyPr/>
        <a:lstStyle/>
        <a:p>
          <a:pPr rtl="0"/>
          <a:r>
            <a:rPr lang="en-US" smtClean="0"/>
            <a:t>30% of income for rent and utilities combined</a:t>
          </a:r>
          <a:endParaRPr lang="en-US"/>
        </a:p>
      </dgm:t>
    </dgm:pt>
    <dgm:pt modelId="{9F0E4D07-7D2E-40C0-A6D0-FCDD8BEBD257}" type="parTrans" cxnId="{23347286-8C83-479E-9FE0-C551ADFACB01}">
      <dgm:prSet/>
      <dgm:spPr/>
      <dgm:t>
        <a:bodyPr/>
        <a:lstStyle/>
        <a:p>
          <a:endParaRPr lang="en-US"/>
        </a:p>
      </dgm:t>
    </dgm:pt>
    <dgm:pt modelId="{1FD403E9-189D-4EC1-B417-699CE67B351A}" type="sibTrans" cxnId="{23347286-8C83-479E-9FE0-C551ADFACB01}">
      <dgm:prSet/>
      <dgm:spPr/>
      <dgm:t>
        <a:bodyPr/>
        <a:lstStyle/>
        <a:p>
          <a:endParaRPr lang="en-US"/>
        </a:p>
      </dgm:t>
    </dgm:pt>
    <dgm:pt modelId="{76D2F68E-7EF3-489C-8059-624436790051}" type="pres">
      <dgm:prSet presAssocID="{DEBAD2A7-37A3-4737-B472-6EB9BFF507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25E5226-3B1A-4125-83E4-4120C4C79A9B}" type="pres">
      <dgm:prSet presAssocID="{C6166158-0DAD-45AD-8E29-433408EF4E49}" presName="parentText" presStyleLbl="node1" presStyleIdx="0" presStyleCnt="4" custLinFactNeighborX="81" custLinFactNeighborY="28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B306F2-DEFC-4C18-B36E-9C605F0C4E82}" type="pres">
      <dgm:prSet presAssocID="{C6166158-0DAD-45AD-8E29-433408EF4E4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B22B2-AD49-4ADF-9530-5281222540B9}" type="pres">
      <dgm:prSet presAssocID="{F3744C11-92FC-4A32-B988-9B6CF7B9E15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BD02D-ECFA-490C-8251-D7A73A58455F}" type="pres">
      <dgm:prSet presAssocID="{F3744C11-92FC-4A32-B988-9B6CF7B9E157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571CA-1F42-4E83-AE8F-0E8F1A931F4A}" type="pres">
      <dgm:prSet presAssocID="{D8B32F70-CB63-4878-9BDF-C956DB3A2966}" presName="parentText" presStyleLbl="node1" presStyleIdx="2" presStyleCnt="4" custLinFactNeighborX="-202" custLinFactNeighborY="-48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76356-8C43-41FE-94E7-6B264EB3B73B}" type="pres">
      <dgm:prSet presAssocID="{D8B32F70-CB63-4878-9BDF-C956DB3A2966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D52B9-EB70-4B64-A9AD-CDE75A9CE26F}" type="pres">
      <dgm:prSet presAssocID="{CA6240D8-1453-44C5-A2C7-392C6E537F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412B4-F173-4A69-8399-66F3AE51531D}" type="pres">
      <dgm:prSet presAssocID="{CA6240D8-1453-44C5-A2C7-392C6E537F9F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EE005B-0C1B-44AC-AF5A-6FC3AECED450}" srcId="{F3744C11-92FC-4A32-B988-9B6CF7B9E157}" destId="{C53AFE42-A3D9-4A6D-A1A6-27531389E5A5}" srcOrd="0" destOrd="0" parTransId="{3FEC1CBF-CA43-40A0-A8F7-61FFAA251045}" sibTransId="{2D8A7509-4543-4EBE-A055-D36753193829}"/>
    <dgm:cxn modelId="{D7E812E4-8DA1-4C1A-BCB2-18846641E9EF}" type="presOf" srcId="{858D3C93-5D6D-4B5A-84C5-8ACEFE68F220}" destId="{4D3BD02D-ECFA-490C-8251-D7A73A58455F}" srcOrd="0" destOrd="1" presId="urn:microsoft.com/office/officeart/2005/8/layout/vList2"/>
    <dgm:cxn modelId="{B63F9B63-A52B-4C35-A2F3-C7735E545DA4}" type="presOf" srcId="{CF0C2B6C-60DD-4448-918C-FC4F21058C06}" destId="{62576356-8C43-41FE-94E7-6B264EB3B73B}" srcOrd="0" destOrd="0" presId="urn:microsoft.com/office/officeart/2005/8/layout/vList2"/>
    <dgm:cxn modelId="{DBE3F7E0-D408-4231-BBF0-1456CF4FEE09}" srcId="{C6166158-0DAD-45AD-8E29-433408EF4E49}" destId="{C9064D04-9831-4A95-968A-BB8015423862}" srcOrd="0" destOrd="0" parTransId="{F4AD87D0-BADB-47DE-BD19-9671C61F753D}" sibTransId="{DD04E8CA-DF85-4495-8433-BBF37BC5D8CA}"/>
    <dgm:cxn modelId="{2500B669-A23D-4955-9B2C-B8AF1B7A1B3E}" type="presOf" srcId="{DEBAD2A7-37A3-4737-B472-6EB9BFF50783}" destId="{76D2F68E-7EF3-489C-8059-624436790051}" srcOrd="0" destOrd="0" presId="urn:microsoft.com/office/officeart/2005/8/layout/vList2"/>
    <dgm:cxn modelId="{9E3A21C8-A721-45C9-82B7-4A30EF83085E}" type="presOf" srcId="{9906D85C-F791-4A57-8E23-DF1325ED42D0}" destId="{62576356-8C43-41FE-94E7-6B264EB3B73B}" srcOrd="0" destOrd="3" presId="urn:microsoft.com/office/officeart/2005/8/layout/vList2"/>
    <dgm:cxn modelId="{081EB388-2659-402E-9293-F748B1FD63BD}" type="presOf" srcId="{9BC1BDA5-9A79-4447-9F6D-F08210A0E736}" destId="{4D3BD02D-ECFA-490C-8251-D7A73A58455F}" srcOrd="0" destOrd="2" presId="urn:microsoft.com/office/officeart/2005/8/layout/vList2"/>
    <dgm:cxn modelId="{23347286-8C83-479E-9FE0-C551ADFACB01}" srcId="{CA6240D8-1453-44C5-A2C7-392C6E537F9F}" destId="{72A85B0C-1E03-4F46-AD66-228C5878237E}" srcOrd="0" destOrd="0" parTransId="{9F0E4D07-7D2E-40C0-A6D0-FCDD8BEBD257}" sibTransId="{1FD403E9-189D-4EC1-B417-699CE67B351A}"/>
    <dgm:cxn modelId="{D623B8E4-4615-42F6-AD14-5E375A5409C8}" type="presOf" srcId="{CA6240D8-1453-44C5-A2C7-392C6E537F9F}" destId="{525D52B9-EB70-4B64-A9AD-CDE75A9CE26F}" srcOrd="0" destOrd="0" presId="urn:microsoft.com/office/officeart/2005/8/layout/vList2"/>
    <dgm:cxn modelId="{58CC332D-885A-465A-BA66-CC33E1E3CE2C}" type="presOf" srcId="{F3744C11-92FC-4A32-B988-9B6CF7B9E157}" destId="{B56B22B2-AD49-4ADF-9530-5281222540B9}" srcOrd="0" destOrd="0" presId="urn:microsoft.com/office/officeart/2005/8/layout/vList2"/>
    <dgm:cxn modelId="{A3609218-5339-4C01-B11B-310D82F09C17}" srcId="{D8B32F70-CB63-4878-9BDF-C956DB3A2966}" destId="{CF0C2B6C-60DD-4448-918C-FC4F21058C06}" srcOrd="0" destOrd="0" parTransId="{B75C2B7A-AE84-4E5D-AD00-2534BF4A718D}" sibTransId="{E25437E9-32AB-4EA4-BAC1-2DDC1FB63A7D}"/>
    <dgm:cxn modelId="{3E1222D1-D97F-4854-9883-A067B2C7FA7C}" srcId="{D8B32F70-CB63-4878-9BDF-C956DB3A2966}" destId="{9906D85C-F791-4A57-8E23-DF1325ED42D0}" srcOrd="3" destOrd="0" parTransId="{2906BAE7-F622-40E7-9437-284A04B52B74}" sibTransId="{9CDE3D04-76FC-4FEC-9B59-B3E8C3A20A8C}"/>
    <dgm:cxn modelId="{4055BA2E-F462-45B7-8634-7E4175ED5C10}" type="presOf" srcId="{1B6ECB7A-9A56-4F84-8623-0F179FC66816}" destId="{62576356-8C43-41FE-94E7-6B264EB3B73B}" srcOrd="0" destOrd="2" presId="urn:microsoft.com/office/officeart/2005/8/layout/vList2"/>
    <dgm:cxn modelId="{833772DA-DB34-4890-9387-6D0D87F1E58D}" srcId="{DEBAD2A7-37A3-4737-B472-6EB9BFF50783}" destId="{F3744C11-92FC-4A32-B988-9B6CF7B9E157}" srcOrd="1" destOrd="0" parTransId="{DB4DA2FC-FCBC-4A8B-AD07-5F2E904D9CDB}" sibTransId="{A4914ED1-D957-4DF3-A667-8DD1829DBF5D}"/>
    <dgm:cxn modelId="{93558990-B17B-4D29-BBA8-D992ABD49E3B}" srcId="{D8B32F70-CB63-4878-9BDF-C956DB3A2966}" destId="{1B6ECB7A-9A56-4F84-8623-0F179FC66816}" srcOrd="2" destOrd="0" parTransId="{DBF93A8A-EB3E-4071-BB78-A0323D5037EE}" sibTransId="{BE2F42E0-975E-4966-9A5A-2C851F6E314E}"/>
    <dgm:cxn modelId="{F4EC5885-17AB-4062-9AC7-749D8134B168}" srcId="{F3744C11-92FC-4A32-B988-9B6CF7B9E157}" destId="{858D3C93-5D6D-4B5A-84C5-8ACEFE68F220}" srcOrd="1" destOrd="0" parTransId="{58681BD1-172F-4643-A5CB-60EC7037149F}" sibTransId="{E2665CA4-B9B6-4CC8-BC4F-4049785A509D}"/>
    <dgm:cxn modelId="{01C74AF5-CB6C-401E-97DD-F8CB3C522D94}" type="presOf" srcId="{29AD537D-BB23-4363-9CEC-9B9178C950FC}" destId="{62576356-8C43-41FE-94E7-6B264EB3B73B}" srcOrd="0" destOrd="1" presId="urn:microsoft.com/office/officeart/2005/8/layout/vList2"/>
    <dgm:cxn modelId="{30EE2A0F-0963-46B0-8420-A66E379F0F2D}" type="presOf" srcId="{C53AFE42-A3D9-4A6D-A1A6-27531389E5A5}" destId="{4D3BD02D-ECFA-490C-8251-D7A73A58455F}" srcOrd="0" destOrd="0" presId="urn:microsoft.com/office/officeart/2005/8/layout/vList2"/>
    <dgm:cxn modelId="{B9928342-D0C4-4281-AEAB-D47655566E16}" srcId="{DEBAD2A7-37A3-4737-B472-6EB9BFF50783}" destId="{C6166158-0DAD-45AD-8E29-433408EF4E49}" srcOrd="0" destOrd="0" parTransId="{2DDA67E8-3108-4836-AF80-ABAAA02022C9}" sibTransId="{43652200-BD24-48CD-9552-79E91D5AAD0C}"/>
    <dgm:cxn modelId="{30565291-0EBA-4C2B-88AE-36CEB2E51C1F}" srcId="{D8B32F70-CB63-4878-9BDF-C956DB3A2966}" destId="{29AD537D-BB23-4363-9CEC-9B9178C950FC}" srcOrd="1" destOrd="0" parTransId="{C78F39BE-FB30-4BF8-AB1B-A3599E4E67E3}" sibTransId="{61BC46D9-F7C9-4B78-9AB7-842A3DE394D7}"/>
    <dgm:cxn modelId="{DF1447C6-1AFD-4E01-B68B-BEEC04BAF176}" srcId="{DEBAD2A7-37A3-4737-B472-6EB9BFF50783}" destId="{CA6240D8-1453-44C5-A2C7-392C6E537F9F}" srcOrd="3" destOrd="0" parTransId="{882D477D-80D7-4AD3-8D60-13C57DA1DEB5}" sibTransId="{1F662998-7416-4391-99D7-95304CC341FD}"/>
    <dgm:cxn modelId="{F8132854-B52A-4CC4-AA55-E2B681979C4B}" type="presOf" srcId="{C6166158-0DAD-45AD-8E29-433408EF4E49}" destId="{A25E5226-3B1A-4125-83E4-4120C4C79A9B}" srcOrd="0" destOrd="0" presId="urn:microsoft.com/office/officeart/2005/8/layout/vList2"/>
    <dgm:cxn modelId="{3842A84F-485F-4665-A494-00031A3E3577}" type="presOf" srcId="{C9064D04-9831-4A95-968A-BB8015423862}" destId="{7FB306F2-DEFC-4C18-B36E-9C605F0C4E82}" srcOrd="0" destOrd="0" presId="urn:microsoft.com/office/officeart/2005/8/layout/vList2"/>
    <dgm:cxn modelId="{F62CCC55-5BF6-4BAF-B18A-AAB20F354844}" type="presOf" srcId="{72A85B0C-1E03-4F46-AD66-228C5878237E}" destId="{C30412B4-F173-4A69-8399-66F3AE51531D}" srcOrd="0" destOrd="0" presId="urn:microsoft.com/office/officeart/2005/8/layout/vList2"/>
    <dgm:cxn modelId="{14B51928-B548-4C26-89D6-5B78527A5E2A}" srcId="{DEBAD2A7-37A3-4737-B472-6EB9BFF50783}" destId="{D8B32F70-CB63-4878-9BDF-C956DB3A2966}" srcOrd="2" destOrd="0" parTransId="{37B8914E-FD68-4EE5-BCA1-49AD69CED82A}" sibTransId="{4734ABA9-EF91-4FFC-9C68-50435926E1C3}"/>
    <dgm:cxn modelId="{19DFC8DD-B5A7-49B7-B438-9030976B0A6C}" srcId="{F3744C11-92FC-4A32-B988-9B6CF7B9E157}" destId="{9BC1BDA5-9A79-4447-9F6D-F08210A0E736}" srcOrd="2" destOrd="0" parTransId="{780D0131-86B4-40EE-BE80-64F6C6CDE73D}" sibTransId="{8EA2DFF5-262A-4562-997A-54091D224BBB}"/>
    <dgm:cxn modelId="{57FE73D1-B4D2-4D0A-BC0E-A3866D4E9D9F}" type="presOf" srcId="{D8B32F70-CB63-4878-9BDF-C956DB3A2966}" destId="{849571CA-1F42-4E83-AE8F-0E8F1A931F4A}" srcOrd="0" destOrd="0" presId="urn:microsoft.com/office/officeart/2005/8/layout/vList2"/>
    <dgm:cxn modelId="{B148D2AC-FB39-406D-81BC-EC0E8E989075}" type="presParOf" srcId="{76D2F68E-7EF3-489C-8059-624436790051}" destId="{A25E5226-3B1A-4125-83E4-4120C4C79A9B}" srcOrd="0" destOrd="0" presId="urn:microsoft.com/office/officeart/2005/8/layout/vList2"/>
    <dgm:cxn modelId="{40E7F059-5C99-4DDC-A526-780DF11093D0}" type="presParOf" srcId="{76D2F68E-7EF3-489C-8059-624436790051}" destId="{7FB306F2-DEFC-4C18-B36E-9C605F0C4E82}" srcOrd="1" destOrd="0" presId="urn:microsoft.com/office/officeart/2005/8/layout/vList2"/>
    <dgm:cxn modelId="{802543DA-32EE-4B35-91D1-B8F2B5A1BD2B}" type="presParOf" srcId="{76D2F68E-7EF3-489C-8059-624436790051}" destId="{B56B22B2-AD49-4ADF-9530-5281222540B9}" srcOrd="2" destOrd="0" presId="urn:microsoft.com/office/officeart/2005/8/layout/vList2"/>
    <dgm:cxn modelId="{75398E06-875A-496C-A1DF-4DAF7BE433A5}" type="presParOf" srcId="{76D2F68E-7EF3-489C-8059-624436790051}" destId="{4D3BD02D-ECFA-490C-8251-D7A73A58455F}" srcOrd="3" destOrd="0" presId="urn:microsoft.com/office/officeart/2005/8/layout/vList2"/>
    <dgm:cxn modelId="{B14E4FE0-A685-4CDD-9AC5-4BC457E2751F}" type="presParOf" srcId="{76D2F68E-7EF3-489C-8059-624436790051}" destId="{849571CA-1F42-4E83-AE8F-0E8F1A931F4A}" srcOrd="4" destOrd="0" presId="urn:microsoft.com/office/officeart/2005/8/layout/vList2"/>
    <dgm:cxn modelId="{981C8ED2-A783-449A-A9DE-0B4FA554A963}" type="presParOf" srcId="{76D2F68E-7EF3-489C-8059-624436790051}" destId="{62576356-8C43-41FE-94E7-6B264EB3B73B}" srcOrd="5" destOrd="0" presId="urn:microsoft.com/office/officeart/2005/8/layout/vList2"/>
    <dgm:cxn modelId="{AA6EC8F9-DCC1-465D-9C69-E19E7D924790}" type="presParOf" srcId="{76D2F68E-7EF3-489C-8059-624436790051}" destId="{525D52B9-EB70-4B64-A9AD-CDE75A9CE26F}" srcOrd="6" destOrd="0" presId="urn:microsoft.com/office/officeart/2005/8/layout/vList2"/>
    <dgm:cxn modelId="{3EE4654F-04F4-4991-BE24-09A1CB76E74E}" type="presParOf" srcId="{76D2F68E-7EF3-489C-8059-624436790051}" destId="{C30412B4-F173-4A69-8399-66F3AE51531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D0860B-9A05-41CF-AE26-B5330E5A18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842089-8A1E-4AAF-A813-D3CE99A4485C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chemeClr val="bg1"/>
              </a:solidFill>
            </a:rPr>
            <a:t>Non-elderly adults with disabilities, between 18 and 62 years of age, with income below 30% of AMI who are receiving Medicaid services (waiver &amp; State Plan)</a:t>
          </a:r>
          <a:endParaRPr lang="en-US" sz="2000" b="1" dirty="0">
            <a:solidFill>
              <a:schemeClr val="bg1"/>
            </a:solidFill>
          </a:endParaRPr>
        </a:p>
      </dgm:t>
    </dgm:pt>
    <dgm:pt modelId="{2BA02489-FA1C-410C-B915-A76E2B7FB85B}" type="parTrans" cxnId="{63092E01-A1D0-4A33-848D-1497EFA94D60}">
      <dgm:prSet/>
      <dgm:spPr/>
      <dgm:t>
        <a:bodyPr/>
        <a:lstStyle/>
        <a:p>
          <a:endParaRPr lang="en-US"/>
        </a:p>
      </dgm:t>
    </dgm:pt>
    <dgm:pt modelId="{2D36277E-4F7F-4E1E-9138-8B8B0E3CF191}" type="sibTrans" cxnId="{63092E01-A1D0-4A33-848D-1497EFA94D60}">
      <dgm:prSet/>
      <dgm:spPr/>
      <dgm:t>
        <a:bodyPr/>
        <a:lstStyle/>
        <a:p>
          <a:endParaRPr lang="en-US"/>
        </a:p>
      </dgm:t>
    </dgm:pt>
    <dgm:pt modelId="{50DFD803-3BC3-447C-85C0-C2458F17BC87}">
      <dgm:prSet custT="1"/>
      <dgm:spPr/>
      <dgm:t>
        <a:bodyPr/>
        <a:lstStyle/>
        <a:p>
          <a:pPr rtl="0"/>
          <a:r>
            <a:rPr lang="en-US" sz="1600" b="1" dirty="0" smtClean="0"/>
            <a:t>Recipients who are institutionalized: </a:t>
          </a:r>
          <a:r>
            <a:rPr lang="en-US" sz="1600" dirty="0" smtClean="0"/>
            <a:t>nursing facility, ICF/ID, state psychiatric hospital or hospital where assistance is available under the State Medicaid</a:t>
          </a:r>
          <a:endParaRPr lang="en-US" sz="1600" dirty="0"/>
        </a:p>
      </dgm:t>
    </dgm:pt>
    <dgm:pt modelId="{570B2F7A-5110-4CD5-A777-A1B34978D7AD}" type="parTrans" cxnId="{34607BC0-9E64-4E24-8520-5D7DC8E34CFC}">
      <dgm:prSet/>
      <dgm:spPr/>
      <dgm:t>
        <a:bodyPr/>
        <a:lstStyle/>
        <a:p>
          <a:endParaRPr lang="en-US"/>
        </a:p>
      </dgm:t>
    </dgm:pt>
    <dgm:pt modelId="{EC6F244B-E0B2-4D93-99C8-D2C265262119}" type="sibTrans" cxnId="{34607BC0-9E64-4E24-8520-5D7DC8E34CFC}">
      <dgm:prSet/>
      <dgm:spPr/>
      <dgm:t>
        <a:bodyPr/>
        <a:lstStyle/>
        <a:p>
          <a:endParaRPr lang="en-US"/>
        </a:p>
      </dgm:t>
    </dgm:pt>
    <dgm:pt modelId="{9A41E6EA-C43B-4F51-B9A3-365764E81586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chemeClr val="tx1"/>
              </a:solidFill>
            </a:rPr>
            <a:t>Recipients moving to independent renting: </a:t>
          </a:r>
          <a:r>
            <a:rPr lang="en-US" sz="1600" b="0" dirty="0" smtClean="0">
              <a:solidFill>
                <a:schemeClr val="tx1"/>
              </a:solidFill>
            </a:rPr>
            <a:t>DDA Community Pathways Waiver participants moving from Group Homes/Alternative Living Units to independent renting and MHA Residential Rehabilitation Program participants</a:t>
          </a:r>
          <a:endParaRPr lang="en-US" sz="1600" b="1" dirty="0">
            <a:solidFill>
              <a:schemeClr val="tx1"/>
            </a:solidFill>
          </a:endParaRPr>
        </a:p>
      </dgm:t>
    </dgm:pt>
    <dgm:pt modelId="{382A32AA-9B9D-40C2-9704-BD285E5CC070}" type="parTrans" cxnId="{A06CA07E-890B-4333-B7B2-0635D1830EA9}">
      <dgm:prSet/>
      <dgm:spPr/>
      <dgm:t>
        <a:bodyPr/>
        <a:lstStyle/>
        <a:p>
          <a:endParaRPr lang="en-US"/>
        </a:p>
      </dgm:t>
    </dgm:pt>
    <dgm:pt modelId="{036D7D9A-ACCF-4717-B89F-3144EC129CA1}" type="sibTrans" cxnId="{A06CA07E-890B-4333-B7B2-0635D1830EA9}">
      <dgm:prSet/>
      <dgm:spPr/>
      <dgm:t>
        <a:bodyPr/>
        <a:lstStyle/>
        <a:p>
          <a:endParaRPr lang="en-US"/>
        </a:p>
      </dgm:t>
    </dgm:pt>
    <dgm:pt modelId="{AF239288-E6F1-49A2-A175-128E3AD059A5}">
      <dgm:prSet custT="1"/>
      <dgm:spPr/>
      <dgm:t>
        <a:bodyPr/>
        <a:lstStyle/>
        <a:p>
          <a:pPr rtl="0"/>
          <a:r>
            <a:rPr lang="en-US" sz="1600" b="1" dirty="0" smtClean="0"/>
            <a:t>Recipients who are homeless </a:t>
          </a:r>
          <a:r>
            <a:rPr lang="en-US" sz="1600" dirty="0" smtClean="0"/>
            <a:t>(as defined by HEARTH Act)</a:t>
          </a:r>
          <a:endParaRPr lang="en-US" sz="1600" dirty="0"/>
        </a:p>
      </dgm:t>
    </dgm:pt>
    <dgm:pt modelId="{D7D0975D-00CC-4AE4-998D-F1E4EE90569C}" type="parTrans" cxnId="{79B8BE27-E378-4BA8-B50E-A27525DD52F0}">
      <dgm:prSet/>
      <dgm:spPr/>
      <dgm:t>
        <a:bodyPr/>
        <a:lstStyle/>
        <a:p>
          <a:endParaRPr lang="en-US"/>
        </a:p>
      </dgm:t>
    </dgm:pt>
    <dgm:pt modelId="{4EB38D76-E7B2-4A87-BDB1-73117DC5560F}" type="sibTrans" cxnId="{79B8BE27-E378-4BA8-B50E-A27525DD52F0}">
      <dgm:prSet/>
      <dgm:spPr/>
      <dgm:t>
        <a:bodyPr/>
        <a:lstStyle/>
        <a:p>
          <a:endParaRPr lang="en-US"/>
        </a:p>
      </dgm:t>
    </dgm:pt>
    <dgm:pt modelId="{CA65E995-BAEA-48B1-8FFC-665D43ACF9B8}">
      <dgm:prSet custT="1"/>
      <dgm:spPr/>
      <dgm:t>
        <a:bodyPr/>
        <a:lstStyle/>
        <a:p>
          <a:pPr rtl="0"/>
          <a:r>
            <a:rPr lang="en-US" sz="1600" b="1" dirty="0" smtClean="0"/>
            <a:t>Recipients at risk of institutionalization due to current housing situation: </a:t>
          </a:r>
          <a:r>
            <a:rPr lang="en-US" sz="1600" b="0" dirty="0" smtClean="0"/>
            <a:t>i.e. change in health status, change in available supports, deplorable housing conditions</a:t>
          </a:r>
          <a:endParaRPr lang="en-US" sz="1600" b="0" dirty="0">
            <a:solidFill>
              <a:srgbClr val="FF0000"/>
            </a:solidFill>
          </a:endParaRPr>
        </a:p>
      </dgm:t>
    </dgm:pt>
    <dgm:pt modelId="{6C0B6F72-6996-45A0-A70D-2C165347F10C}" type="parTrans" cxnId="{E775FE92-E9A7-4E06-BCD0-10DDC87BB0EB}">
      <dgm:prSet/>
      <dgm:spPr/>
      <dgm:t>
        <a:bodyPr/>
        <a:lstStyle/>
        <a:p>
          <a:endParaRPr lang="en-US"/>
        </a:p>
      </dgm:t>
    </dgm:pt>
    <dgm:pt modelId="{38B4A5D1-57FB-4323-96C4-4E117A47B7B1}" type="sibTrans" cxnId="{E775FE92-E9A7-4E06-BCD0-10DDC87BB0EB}">
      <dgm:prSet/>
      <dgm:spPr/>
      <dgm:t>
        <a:bodyPr/>
        <a:lstStyle/>
        <a:p>
          <a:endParaRPr lang="en-US"/>
        </a:p>
      </dgm:t>
    </dgm:pt>
    <dgm:pt modelId="{A61B220A-3929-4101-A796-18507230CB03}">
      <dgm:prSet custT="1"/>
      <dgm:spPr/>
      <dgm:t>
        <a:bodyPr/>
        <a:lstStyle/>
        <a:p>
          <a:pPr rtl="0"/>
          <a:endParaRPr lang="en-US" sz="1000" dirty="0"/>
        </a:p>
      </dgm:t>
    </dgm:pt>
    <dgm:pt modelId="{E4B6E460-FE31-4DF7-8D65-F0EB4F4832DC}" type="parTrans" cxnId="{334B0667-8A76-471A-907B-AC375C91DC0C}">
      <dgm:prSet/>
      <dgm:spPr/>
      <dgm:t>
        <a:bodyPr/>
        <a:lstStyle/>
        <a:p>
          <a:endParaRPr lang="en-US"/>
        </a:p>
      </dgm:t>
    </dgm:pt>
    <dgm:pt modelId="{3596E0CC-1F22-4F21-B5CB-1D0DB25BE2F6}" type="sibTrans" cxnId="{334B0667-8A76-471A-907B-AC375C91DC0C}">
      <dgm:prSet/>
      <dgm:spPr/>
      <dgm:t>
        <a:bodyPr/>
        <a:lstStyle/>
        <a:p>
          <a:endParaRPr lang="en-US"/>
        </a:p>
      </dgm:t>
    </dgm:pt>
    <dgm:pt modelId="{FECEE12D-ED9A-478F-A924-D91218F75D3C}">
      <dgm:prSet custT="1"/>
      <dgm:spPr/>
      <dgm:t>
        <a:bodyPr/>
        <a:lstStyle/>
        <a:p>
          <a:pPr rtl="0"/>
          <a:endParaRPr lang="en-US" sz="1000" dirty="0"/>
        </a:p>
      </dgm:t>
    </dgm:pt>
    <dgm:pt modelId="{E50B42F2-53EC-42B8-AB08-FA26F0DF7FA5}" type="parTrans" cxnId="{CAF3E325-53EE-4752-9274-763ECE921957}">
      <dgm:prSet/>
      <dgm:spPr/>
      <dgm:t>
        <a:bodyPr/>
        <a:lstStyle/>
        <a:p>
          <a:endParaRPr lang="en-US"/>
        </a:p>
      </dgm:t>
    </dgm:pt>
    <dgm:pt modelId="{CC84AAAE-7BB3-4E11-8891-88AAECFB4759}" type="sibTrans" cxnId="{CAF3E325-53EE-4752-9274-763ECE921957}">
      <dgm:prSet/>
      <dgm:spPr/>
      <dgm:t>
        <a:bodyPr/>
        <a:lstStyle/>
        <a:p>
          <a:endParaRPr lang="en-US"/>
        </a:p>
      </dgm:t>
    </dgm:pt>
    <dgm:pt modelId="{02E7181A-E5FD-43FA-A08E-35BE6BF10D5D}">
      <dgm:prSet custT="1"/>
      <dgm:spPr>
        <a:solidFill>
          <a:schemeClr val="accent3"/>
        </a:solidFill>
      </dgm:spPr>
      <dgm:t>
        <a:bodyPr/>
        <a:lstStyle/>
        <a:p>
          <a:pPr rtl="0"/>
          <a:r>
            <a:rPr lang="en-US" sz="2400" b="1" dirty="0" smtClean="0"/>
            <a:t>Prioritized in this order:</a:t>
          </a:r>
          <a:endParaRPr lang="en-US" sz="2800" dirty="0"/>
        </a:p>
      </dgm:t>
    </dgm:pt>
    <dgm:pt modelId="{3BDF5449-2600-4302-8327-87642271173C}" type="parTrans" cxnId="{0768E518-C5AD-4095-8232-4A15DDFEED7E}">
      <dgm:prSet/>
      <dgm:spPr/>
      <dgm:t>
        <a:bodyPr/>
        <a:lstStyle/>
        <a:p>
          <a:endParaRPr lang="en-US"/>
        </a:p>
      </dgm:t>
    </dgm:pt>
    <dgm:pt modelId="{7D0646CB-D8D8-4E14-B57D-89DB39FC4FF1}" type="sibTrans" cxnId="{0768E518-C5AD-4095-8232-4A15DDFEED7E}">
      <dgm:prSet/>
      <dgm:spPr/>
      <dgm:t>
        <a:bodyPr/>
        <a:lstStyle/>
        <a:p>
          <a:endParaRPr lang="en-US"/>
        </a:p>
      </dgm:t>
    </dgm:pt>
    <dgm:pt modelId="{D09CB0D3-4C96-4F53-9785-F31C60B23A64}">
      <dgm:prSet custT="1"/>
      <dgm:spPr/>
      <dgm:t>
        <a:bodyPr/>
        <a:lstStyle/>
        <a:p>
          <a:pPr rtl="0"/>
          <a:endParaRPr lang="en-US" sz="1000" dirty="0"/>
        </a:p>
      </dgm:t>
    </dgm:pt>
    <dgm:pt modelId="{CDDC9AE4-47F6-40E9-9749-B1CB00F63E5D}" type="parTrans" cxnId="{4507C107-14E1-4421-8CD2-04674088B88D}">
      <dgm:prSet/>
      <dgm:spPr/>
      <dgm:t>
        <a:bodyPr/>
        <a:lstStyle/>
        <a:p>
          <a:endParaRPr lang="en-US"/>
        </a:p>
      </dgm:t>
    </dgm:pt>
    <dgm:pt modelId="{979BADFC-9AEA-4DFE-A35D-7C0AAD9B2DA1}" type="sibTrans" cxnId="{4507C107-14E1-4421-8CD2-04674088B88D}">
      <dgm:prSet/>
      <dgm:spPr/>
      <dgm:t>
        <a:bodyPr/>
        <a:lstStyle/>
        <a:p>
          <a:endParaRPr lang="en-US"/>
        </a:p>
      </dgm:t>
    </dgm:pt>
    <dgm:pt modelId="{BA0251AD-4643-4DD3-8845-33BE73EC4DFF}">
      <dgm:prSet custT="1"/>
      <dgm:spPr/>
      <dgm:t>
        <a:bodyPr/>
        <a:lstStyle/>
        <a:p>
          <a:pPr rtl="0"/>
          <a:r>
            <a:rPr lang="en-US" sz="1600" dirty="0" smtClean="0"/>
            <a:t>Actually homeless</a:t>
          </a:r>
          <a:endParaRPr lang="en-US" sz="1600" dirty="0"/>
        </a:p>
      </dgm:t>
    </dgm:pt>
    <dgm:pt modelId="{D2390D85-BBE8-49DE-ABF0-36395C4E8EF0}" type="parTrans" cxnId="{5A377280-7AC3-455C-A5CC-FA12EBCEC3D1}">
      <dgm:prSet/>
      <dgm:spPr/>
      <dgm:t>
        <a:bodyPr/>
        <a:lstStyle/>
        <a:p>
          <a:endParaRPr lang="en-US"/>
        </a:p>
      </dgm:t>
    </dgm:pt>
    <dgm:pt modelId="{2567382E-A613-4879-952F-1E656BA8E65D}" type="sibTrans" cxnId="{5A377280-7AC3-455C-A5CC-FA12EBCEC3D1}">
      <dgm:prSet/>
      <dgm:spPr/>
      <dgm:t>
        <a:bodyPr/>
        <a:lstStyle/>
        <a:p>
          <a:endParaRPr lang="en-US"/>
        </a:p>
      </dgm:t>
    </dgm:pt>
    <dgm:pt modelId="{4B7900D0-C8FE-45B1-B24A-4AB71F6D04A7}">
      <dgm:prSet custT="1"/>
      <dgm:spPr/>
      <dgm:t>
        <a:bodyPr/>
        <a:lstStyle/>
        <a:p>
          <a:pPr rtl="0"/>
          <a:r>
            <a:rPr lang="en-US" sz="1600" dirty="0" smtClean="0"/>
            <a:t>Imminent risk of homelessness</a:t>
          </a:r>
          <a:endParaRPr lang="en-US" sz="1600" dirty="0"/>
        </a:p>
      </dgm:t>
    </dgm:pt>
    <dgm:pt modelId="{680314B0-7579-4F3D-BD26-175A52459CF1}" type="parTrans" cxnId="{78399A12-46C4-4386-8602-8F87576D6A09}">
      <dgm:prSet/>
      <dgm:spPr/>
      <dgm:t>
        <a:bodyPr/>
        <a:lstStyle/>
        <a:p>
          <a:endParaRPr lang="en-US"/>
        </a:p>
      </dgm:t>
    </dgm:pt>
    <dgm:pt modelId="{D9720EDB-0731-4627-9BA1-D7C8F689E5F7}" type="sibTrans" cxnId="{78399A12-46C4-4386-8602-8F87576D6A09}">
      <dgm:prSet/>
      <dgm:spPr/>
      <dgm:t>
        <a:bodyPr/>
        <a:lstStyle/>
        <a:p>
          <a:endParaRPr lang="en-US"/>
        </a:p>
      </dgm:t>
    </dgm:pt>
    <dgm:pt modelId="{9D40CECE-9D0F-43F4-8DA7-25942D56366E}">
      <dgm:prSet custT="1"/>
      <dgm:spPr/>
      <dgm:t>
        <a:bodyPr/>
        <a:lstStyle/>
        <a:p>
          <a:pPr rtl="0"/>
          <a:r>
            <a:rPr lang="en-US" sz="1600" dirty="0" smtClean="0"/>
            <a:t>Homeless under other Federal statutes (i.e. unaccompanied youth/families with youth)</a:t>
          </a:r>
          <a:endParaRPr lang="en-US" sz="1600" dirty="0"/>
        </a:p>
      </dgm:t>
    </dgm:pt>
    <dgm:pt modelId="{467A12F1-DFDA-47DA-9514-ADC29C9C8430}" type="parTrans" cxnId="{F1BCBA1E-F234-404A-A0CA-0A0763686206}">
      <dgm:prSet/>
      <dgm:spPr/>
      <dgm:t>
        <a:bodyPr/>
        <a:lstStyle/>
        <a:p>
          <a:endParaRPr lang="en-US"/>
        </a:p>
      </dgm:t>
    </dgm:pt>
    <dgm:pt modelId="{97DF1BB6-4530-414A-92F1-C360A6536D8A}" type="sibTrans" cxnId="{F1BCBA1E-F234-404A-A0CA-0A0763686206}">
      <dgm:prSet/>
      <dgm:spPr/>
      <dgm:t>
        <a:bodyPr/>
        <a:lstStyle/>
        <a:p>
          <a:endParaRPr lang="en-US"/>
        </a:p>
      </dgm:t>
    </dgm:pt>
    <dgm:pt modelId="{368CEF8E-844A-421F-9F38-155A24DEE642}">
      <dgm:prSet custT="1"/>
      <dgm:spPr/>
      <dgm:t>
        <a:bodyPr/>
        <a:lstStyle/>
        <a:p>
          <a:pPr rtl="0"/>
          <a:r>
            <a:rPr lang="en-US" sz="1600" dirty="0" smtClean="0"/>
            <a:t>Fleeing domestic violence</a:t>
          </a:r>
          <a:endParaRPr lang="en-US" sz="1600" dirty="0"/>
        </a:p>
      </dgm:t>
    </dgm:pt>
    <dgm:pt modelId="{1C87FE46-A26B-4CA1-BBC8-E29BDE3633C6}" type="parTrans" cxnId="{96034E2C-2FBA-473D-A903-1000F0CAD354}">
      <dgm:prSet/>
      <dgm:spPr/>
      <dgm:t>
        <a:bodyPr/>
        <a:lstStyle/>
        <a:p>
          <a:endParaRPr lang="en-US"/>
        </a:p>
      </dgm:t>
    </dgm:pt>
    <dgm:pt modelId="{90E1D68C-442F-4F5A-9E5E-B077525A42CC}" type="sibTrans" cxnId="{96034E2C-2FBA-473D-A903-1000F0CAD354}">
      <dgm:prSet/>
      <dgm:spPr/>
      <dgm:t>
        <a:bodyPr/>
        <a:lstStyle/>
        <a:p>
          <a:endParaRPr lang="en-US"/>
        </a:p>
      </dgm:t>
    </dgm:pt>
    <dgm:pt modelId="{438D951E-82E9-4B73-8703-B78BB3FB37E0}" type="pres">
      <dgm:prSet presAssocID="{FFD0860B-9A05-41CF-AE26-B5330E5A18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E17C25-888F-4DB7-A9ED-C0B6DC69E397}" type="pres">
      <dgm:prSet presAssocID="{F1842089-8A1E-4AAF-A813-D3CE99A4485C}" presName="parentText" presStyleLbl="node1" presStyleIdx="0" presStyleCnt="2" custScaleY="58321" custLinFactNeighborY="-938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7F139-B3F3-4027-828C-CCE30BD0013B}" type="pres">
      <dgm:prSet presAssocID="{2D36277E-4F7F-4E1E-9138-8B8B0E3CF191}" presName="spacer" presStyleCnt="0"/>
      <dgm:spPr/>
    </dgm:pt>
    <dgm:pt modelId="{180C956D-F14D-447E-A080-CC3A0A077112}" type="pres">
      <dgm:prSet presAssocID="{02E7181A-E5FD-43FA-A08E-35BE6BF10D5D}" presName="parentText" presStyleLbl="node1" presStyleIdx="1" presStyleCnt="2" custScaleY="31708" custLinFactNeighborY="-99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C75ECC-F204-4F80-BB38-CDBC555F039F}" type="pres">
      <dgm:prSet presAssocID="{02E7181A-E5FD-43FA-A08E-35BE6BF10D5D}" presName="childText" presStyleLbl="revTx" presStyleIdx="0" presStyleCnt="1" custScaleY="197498" custLinFactNeighborY="-79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607BC0-9E64-4E24-8520-5D7DC8E34CFC}" srcId="{02E7181A-E5FD-43FA-A08E-35BE6BF10D5D}" destId="{50DFD803-3BC3-447C-85C0-C2458F17BC87}" srcOrd="0" destOrd="0" parTransId="{570B2F7A-5110-4CD5-A777-A1B34978D7AD}" sibTransId="{EC6F244B-E0B2-4D93-99C8-D2C265262119}"/>
    <dgm:cxn modelId="{4507C107-14E1-4421-8CD2-04674088B88D}" srcId="{02E7181A-E5FD-43FA-A08E-35BE6BF10D5D}" destId="{D09CB0D3-4C96-4F53-9785-F31C60B23A64}" srcOrd="1" destOrd="0" parTransId="{CDDC9AE4-47F6-40E9-9749-B1CB00F63E5D}" sibTransId="{979BADFC-9AEA-4DFE-A35D-7C0AAD9B2DA1}"/>
    <dgm:cxn modelId="{9C28311A-14F6-422D-9D37-08F293776675}" type="presOf" srcId="{BA0251AD-4643-4DD3-8845-33BE73EC4DFF}" destId="{9FC75ECC-F204-4F80-BB38-CDBC555F039F}" srcOrd="0" destOrd="7" presId="urn:microsoft.com/office/officeart/2005/8/layout/vList2"/>
    <dgm:cxn modelId="{5A377280-7AC3-455C-A5CC-FA12EBCEC3D1}" srcId="{AF239288-E6F1-49A2-A175-128E3AD059A5}" destId="{BA0251AD-4643-4DD3-8845-33BE73EC4DFF}" srcOrd="0" destOrd="0" parTransId="{D2390D85-BBE8-49DE-ABF0-36395C4E8EF0}" sibTransId="{2567382E-A613-4879-952F-1E656BA8E65D}"/>
    <dgm:cxn modelId="{2CD56E9C-A0F5-4F2D-B5AD-7C29F9CD3E13}" type="presOf" srcId="{9A41E6EA-C43B-4F51-B9A3-365764E81586}" destId="{9FC75ECC-F204-4F80-BB38-CDBC555F039F}" srcOrd="0" destOrd="4" presId="urn:microsoft.com/office/officeart/2005/8/layout/vList2"/>
    <dgm:cxn modelId="{78399A12-46C4-4386-8602-8F87576D6A09}" srcId="{AF239288-E6F1-49A2-A175-128E3AD059A5}" destId="{4B7900D0-C8FE-45B1-B24A-4AB71F6D04A7}" srcOrd="1" destOrd="0" parTransId="{680314B0-7579-4F3D-BD26-175A52459CF1}" sibTransId="{D9720EDB-0731-4627-9BA1-D7C8F689E5F7}"/>
    <dgm:cxn modelId="{0768E518-C5AD-4095-8232-4A15DDFEED7E}" srcId="{FFD0860B-9A05-41CF-AE26-B5330E5A18A5}" destId="{02E7181A-E5FD-43FA-A08E-35BE6BF10D5D}" srcOrd="1" destOrd="0" parTransId="{3BDF5449-2600-4302-8327-87642271173C}" sibTransId="{7D0646CB-D8D8-4E14-B57D-89DB39FC4FF1}"/>
    <dgm:cxn modelId="{63092E01-A1D0-4A33-848D-1497EFA94D60}" srcId="{FFD0860B-9A05-41CF-AE26-B5330E5A18A5}" destId="{F1842089-8A1E-4AAF-A813-D3CE99A4485C}" srcOrd="0" destOrd="0" parTransId="{2BA02489-FA1C-410C-B915-A76E2B7FB85B}" sibTransId="{2D36277E-4F7F-4E1E-9138-8B8B0E3CF191}"/>
    <dgm:cxn modelId="{97524077-0261-41E3-9375-BBE95B45ECB9}" type="presOf" srcId="{50DFD803-3BC3-447C-85C0-C2458F17BC87}" destId="{9FC75ECC-F204-4F80-BB38-CDBC555F039F}" srcOrd="0" destOrd="0" presId="urn:microsoft.com/office/officeart/2005/8/layout/vList2"/>
    <dgm:cxn modelId="{CAF3E325-53EE-4752-9274-763ECE921957}" srcId="{02E7181A-E5FD-43FA-A08E-35BE6BF10D5D}" destId="{FECEE12D-ED9A-478F-A924-D91218F75D3C}" srcOrd="5" destOrd="0" parTransId="{E50B42F2-53EC-42B8-AB08-FA26F0DF7FA5}" sibTransId="{CC84AAAE-7BB3-4E11-8891-88AAECFB4759}"/>
    <dgm:cxn modelId="{B9464036-B9BE-4A7A-AF11-23ED07658ACC}" type="presOf" srcId="{AF239288-E6F1-49A2-A175-128E3AD059A5}" destId="{9FC75ECC-F204-4F80-BB38-CDBC555F039F}" srcOrd="0" destOrd="6" presId="urn:microsoft.com/office/officeart/2005/8/layout/vList2"/>
    <dgm:cxn modelId="{D41E3037-D18A-4A36-8380-E7EF77A1AA35}" type="presOf" srcId="{F1842089-8A1E-4AAF-A813-D3CE99A4485C}" destId="{B4E17C25-888F-4DB7-A9ED-C0B6DC69E397}" srcOrd="0" destOrd="0" presId="urn:microsoft.com/office/officeart/2005/8/layout/vList2"/>
    <dgm:cxn modelId="{2A87AC1D-2199-4E09-9B45-2C296AB82EAA}" type="presOf" srcId="{02E7181A-E5FD-43FA-A08E-35BE6BF10D5D}" destId="{180C956D-F14D-447E-A080-CC3A0A077112}" srcOrd="0" destOrd="0" presId="urn:microsoft.com/office/officeart/2005/8/layout/vList2"/>
    <dgm:cxn modelId="{B80E6EC2-ED26-4F7B-8DB2-654B288BEDEF}" type="presOf" srcId="{D09CB0D3-4C96-4F53-9785-F31C60B23A64}" destId="{9FC75ECC-F204-4F80-BB38-CDBC555F039F}" srcOrd="0" destOrd="1" presId="urn:microsoft.com/office/officeart/2005/8/layout/vList2"/>
    <dgm:cxn modelId="{88FD0D7A-6CAF-4E24-9391-259C27FD05F3}" type="presOf" srcId="{CA65E995-BAEA-48B1-8FFC-665D43ACF9B8}" destId="{9FC75ECC-F204-4F80-BB38-CDBC555F039F}" srcOrd="0" destOrd="2" presId="urn:microsoft.com/office/officeart/2005/8/layout/vList2"/>
    <dgm:cxn modelId="{981418D8-AB4A-4B97-B9E1-EA6E398A9D2F}" type="presOf" srcId="{4B7900D0-C8FE-45B1-B24A-4AB71F6D04A7}" destId="{9FC75ECC-F204-4F80-BB38-CDBC555F039F}" srcOrd="0" destOrd="8" presId="urn:microsoft.com/office/officeart/2005/8/layout/vList2"/>
    <dgm:cxn modelId="{E775FE92-E9A7-4E06-BCD0-10DDC87BB0EB}" srcId="{02E7181A-E5FD-43FA-A08E-35BE6BF10D5D}" destId="{CA65E995-BAEA-48B1-8FFC-665D43ACF9B8}" srcOrd="2" destOrd="0" parTransId="{6C0B6F72-6996-45A0-A70D-2C165347F10C}" sibTransId="{38B4A5D1-57FB-4323-96C4-4E117A47B7B1}"/>
    <dgm:cxn modelId="{334B0667-8A76-471A-907B-AC375C91DC0C}" srcId="{02E7181A-E5FD-43FA-A08E-35BE6BF10D5D}" destId="{A61B220A-3929-4101-A796-18507230CB03}" srcOrd="3" destOrd="0" parTransId="{E4B6E460-FE31-4DF7-8D65-F0EB4F4832DC}" sibTransId="{3596E0CC-1F22-4F21-B5CB-1D0DB25BE2F6}"/>
    <dgm:cxn modelId="{C2EDBEED-266F-485A-99A7-033810033394}" type="presOf" srcId="{FECEE12D-ED9A-478F-A924-D91218F75D3C}" destId="{9FC75ECC-F204-4F80-BB38-CDBC555F039F}" srcOrd="0" destOrd="5" presId="urn:microsoft.com/office/officeart/2005/8/layout/vList2"/>
    <dgm:cxn modelId="{79B8BE27-E378-4BA8-B50E-A27525DD52F0}" srcId="{02E7181A-E5FD-43FA-A08E-35BE6BF10D5D}" destId="{AF239288-E6F1-49A2-A175-128E3AD059A5}" srcOrd="6" destOrd="0" parTransId="{D7D0975D-00CC-4AE4-998D-F1E4EE90569C}" sibTransId="{4EB38D76-E7B2-4A87-BDB1-73117DC5560F}"/>
    <dgm:cxn modelId="{A3BAACCB-F2CD-49FC-83DD-0767521FC147}" type="presOf" srcId="{9D40CECE-9D0F-43F4-8DA7-25942D56366E}" destId="{9FC75ECC-F204-4F80-BB38-CDBC555F039F}" srcOrd="0" destOrd="9" presId="urn:microsoft.com/office/officeart/2005/8/layout/vList2"/>
    <dgm:cxn modelId="{F1BCBA1E-F234-404A-A0CA-0A0763686206}" srcId="{AF239288-E6F1-49A2-A175-128E3AD059A5}" destId="{9D40CECE-9D0F-43F4-8DA7-25942D56366E}" srcOrd="2" destOrd="0" parTransId="{467A12F1-DFDA-47DA-9514-ADC29C9C8430}" sibTransId="{97DF1BB6-4530-414A-92F1-C360A6536D8A}"/>
    <dgm:cxn modelId="{A06CA07E-890B-4333-B7B2-0635D1830EA9}" srcId="{02E7181A-E5FD-43FA-A08E-35BE6BF10D5D}" destId="{9A41E6EA-C43B-4F51-B9A3-365764E81586}" srcOrd="4" destOrd="0" parTransId="{382A32AA-9B9D-40C2-9704-BD285E5CC070}" sibTransId="{036D7D9A-ACCF-4717-B89F-3144EC129CA1}"/>
    <dgm:cxn modelId="{96034E2C-2FBA-473D-A903-1000F0CAD354}" srcId="{AF239288-E6F1-49A2-A175-128E3AD059A5}" destId="{368CEF8E-844A-421F-9F38-155A24DEE642}" srcOrd="3" destOrd="0" parTransId="{1C87FE46-A26B-4CA1-BBC8-E29BDE3633C6}" sibTransId="{90E1D68C-442F-4F5A-9E5E-B077525A42CC}"/>
    <dgm:cxn modelId="{B52F7F87-D454-4003-84EE-A70C714554DB}" type="presOf" srcId="{FFD0860B-9A05-41CF-AE26-B5330E5A18A5}" destId="{438D951E-82E9-4B73-8703-B78BB3FB37E0}" srcOrd="0" destOrd="0" presId="urn:microsoft.com/office/officeart/2005/8/layout/vList2"/>
    <dgm:cxn modelId="{5F79F270-6D61-466A-9493-D8608FF8144C}" type="presOf" srcId="{A61B220A-3929-4101-A796-18507230CB03}" destId="{9FC75ECC-F204-4F80-BB38-CDBC555F039F}" srcOrd="0" destOrd="3" presId="urn:microsoft.com/office/officeart/2005/8/layout/vList2"/>
    <dgm:cxn modelId="{8C82E69B-A4D4-441A-9B43-B2F96A7815CE}" type="presOf" srcId="{368CEF8E-844A-421F-9F38-155A24DEE642}" destId="{9FC75ECC-F204-4F80-BB38-CDBC555F039F}" srcOrd="0" destOrd="10" presId="urn:microsoft.com/office/officeart/2005/8/layout/vList2"/>
    <dgm:cxn modelId="{28DBB93B-C98E-46EB-94A1-35C03F0F6FA0}" type="presParOf" srcId="{438D951E-82E9-4B73-8703-B78BB3FB37E0}" destId="{B4E17C25-888F-4DB7-A9ED-C0B6DC69E397}" srcOrd="0" destOrd="0" presId="urn:microsoft.com/office/officeart/2005/8/layout/vList2"/>
    <dgm:cxn modelId="{E9BEE11C-771B-4E8C-9986-6C769B4011A5}" type="presParOf" srcId="{438D951E-82E9-4B73-8703-B78BB3FB37E0}" destId="{A667F139-B3F3-4027-828C-CCE30BD0013B}" srcOrd="1" destOrd="0" presId="urn:microsoft.com/office/officeart/2005/8/layout/vList2"/>
    <dgm:cxn modelId="{311B1866-853D-428A-A115-FE62CDF9CE40}" type="presParOf" srcId="{438D951E-82E9-4B73-8703-B78BB3FB37E0}" destId="{180C956D-F14D-447E-A080-CC3A0A077112}" srcOrd="2" destOrd="0" presId="urn:microsoft.com/office/officeart/2005/8/layout/vList2"/>
    <dgm:cxn modelId="{5F698682-2D02-443C-8237-BDD806C1C017}" type="presParOf" srcId="{438D951E-82E9-4B73-8703-B78BB3FB37E0}" destId="{9FC75ECC-F204-4F80-BB38-CDBC555F039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00759B-994C-44D7-B6EF-2FA4F9AD38F8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8875BF-BD73-43A7-868D-3F001C6A91C8}">
      <dgm:prSet/>
      <dgm:spPr/>
      <dgm:t>
        <a:bodyPr/>
        <a:lstStyle/>
        <a:p>
          <a:pPr rtl="0"/>
          <a:r>
            <a:rPr lang="en-US" b="1" dirty="0" smtClean="0"/>
            <a:t>Priority locations</a:t>
          </a:r>
          <a:r>
            <a:rPr lang="en-US" dirty="0" smtClean="0"/>
            <a:t>:</a:t>
          </a:r>
          <a:endParaRPr lang="en-US" dirty="0"/>
        </a:p>
      </dgm:t>
    </dgm:pt>
    <dgm:pt modelId="{26885357-80A3-4DFE-81C0-8A9121E90EEE}" type="parTrans" cxnId="{0BCAB8B6-D780-4D1B-B233-E88E37F47387}">
      <dgm:prSet/>
      <dgm:spPr/>
      <dgm:t>
        <a:bodyPr/>
        <a:lstStyle/>
        <a:p>
          <a:endParaRPr lang="en-US"/>
        </a:p>
      </dgm:t>
    </dgm:pt>
    <dgm:pt modelId="{F73C860D-1A00-4706-B979-E0253B2ABCBB}" type="sibTrans" cxnId="{0BCAB8B6-D780-4D1B-B233-E88E37F47387}">
      <dgm:prSet/>
      <dgm:spPr/>
      <dgm:t>
        <a:bodyPr/>
        <a:lstStyle/>
        <a:p>
          <a:endParaRPr lang="en-US"/>
        </a:p>
      </dgm:t>
    </dgm:pt>
    <dgm:pt modelId="{8EDAD6F0-C911-42A1-AC8B-ED341DEA9F16}">
      <dgm:prSet custT="1"/>
      <dgm:spPr/>
      <dgm:t>
        <a:bodyPr/>
        <a:lstStyle/>
        <a:p>
          <a:pPr rtl="0"/>
          <a:r>
            <a:rPr lang="en-US" sz="1800" b="1" dirty="0" smtClean="0"/>
            <a:t>Baltimore metro area</a:t>
          </a:r>
          <a:endParaRPr lang="en-US" sz="1800" b="1" dirty="0"/>
        </a:p>
      </dgm:t>
    </dgm:pt>
    <dgm:pt modelId="{54081875-045B-4F11-8770-5A450973E35D}" type="parTrans" cxnId="{4148BA1F-40AD-4939-80FD-05F811A57C4E}">
      <dgm:prSet/>
      <dgm:spPr/>
      <dgm:t>
        <a:bodyPr/>
        <a:lstStyle/>
        <a:p>
          <a:endParaRPr lang="en-US"/>
        </a:p>
      </dgm:t>
    </dgm:pt>
    <dgm:pt modelId="{2D7A4FE6-AFEB-437F-98F3-AE7BCEFB70F0}" type="sibTrans" cxnId="{4148BA1F-40AD-4939-80FD-05F811A57C4E}">
      <dgm:prSet/>
      <dgm:spPr/>
      <dgm:t>
        <a:bodyPr/>
        <a:lstStyle/>
        <a:p>
          <a:endParaRPr lang="en-US"/>
        </a:p>
      </dgm:t>
    </dgm:pt>
    <dgm:pt modelId="{723DAD91-D4D1-453A-A346-6B64298EC879}">
      <dgm:prSet custT="1"/>
      <dgm:spPr/>
      <dgm:t>
        <a:bodyPr/>
        <a:lstStyle/>
        <a:p>
          <a:pPr rtl="0"/>
          <a:r>
            <a:rPr lang="en-US" sz="1200" dirty="0" smtClean="0"/>
            <a:t>Anne Arundel County</a:t>
          </a:r>
          <a:endParaRPr lang="en-US" sz="1200" dirty="0"/>
        </a:p>
      </dgm:t>
    </dgm:pt>
    <dgm:pt modelId="{784F6CB2-DDBA-448A-9262-E64FB5A3E3FB}" type="parTrans" cxnId="{5C7AD975-90AD-478C-BC9C-53F878E657FC}">
      <dgm:prSet/>
      <dgm:spPr/>
      <dgm:t>
        <a:bodyPr/>
        <a:lstStyle/>
        <a:p>
          <a:endParaRPr lang="en-US"/>
        </a:p>
      </dgm:t>
    </dgm:pt>
    <dgm:pt modelId="{C5699A47-9E9F-4856-A782-805538492C4A}" type="sibTrans" cxnId="{5C7AD975-90AD-478C-BC9C-53F878E657FC}">
      <dgm:prSet/>
      <dgm:spPr/>
      <dgm:t>
        <a:bodyPr/>
        <a:lstStyle/>
        <a:p>
          <a:endParaRPr lang="en-US"/>
        </a:p>
      </dgm:t>
    </dgm:pt>
    <dgm:pt modelId="{90C5FCBE-CAA6-4449-9941-DFD411CB4651}">
      <dgm:prSet custT="1"/>
      <dgm:spPr/>
      <dgm:t>
        <a:bodyPr/>
        <a:lstStyle/>
        <a:p>
          <a:pPr rtl="0"/>
          <a:r>
            <a:rPr lang="en-US" sz="1200" dirty="0" smtClean="0"/>
            <a:t>Baltimore City</a:t>
          </a:r>
          <a:endParaRPr lang="en-US" sz="1200" dirty="0"/>
        </a:p>
      </dgm:t>
    </dgm:pt>
    <dgm:pt modelId="{62D831AB-96C7-45C9-9430-743B49D99F28}" type="parTrans" cxnId="{BCFD300F-CC72-44B5-86AD-9AB3BF439B8F}">
      <dgm:prSet/>
      <dgm:spPr/>
      <dgm:t>
        <a:bodyPr/>
        <a:lstStyle/>
        <a:p>
          <a:endParaRPr lang="en-US"/>
        </a:p>
      </dgm:t>
    </dgm:pt>
    <dgm:pt modelId="{45D90536-3CFD-47E1-9514-E6CE3A1F7BE1}" type="sibTrans" cxnId="{BCFD300F-CC72-44B5-86AD-9AB3BF439B8F}">
      <dgm:prSet/>
      <dgm:spPr/>
      <dgm:t>
        <a:bodyPr/>
        <a:lstStyle/>
        <a:p>
          <a:endParaRPr lang="en-US"/>
        </a:p>
      </dgm:t>
    </dgm:pt>
    <dgm:pt modelId="{7CA64045-BBCD-45FA-9D6E-A2592AB2A686}">
      <dgm:prSet custT="1"/>
      <dgm:spPr/>
      <dgm:t>
        <a:bodyPr/>
        <a:lstStyle/>
        <a:p>
          <a:pPr rtl="0"/>
          <a:r>
            <a:rPr lang="en-US" sz="1200" dirty="0" smtClean="0"/>
            <a:t>Baltimore County</a:t>
          </a:r>
          <a:endParaRPr lang="en-US" sz="1200" dirty="0"/>
        </a:p>
      </dgm:t>
    </dgm:pt>
    <dgm:pt modelId="{64455036-926C-4D92-A773-FF09062DD038}" type="parTrans" cxnId="{3F1BAE8F-72F1-445A-8C9A-07DF386F0E41}">
      <dgm:prSet/>
      <dgm:spPr/>
      <dgm:t>
        <a:bodyPr/>
        <a:lstStyle/>
        <a:p>
          <a:endParaRPr lang="en-US"/>
        </a:p>
      </dgm:t>
    </dgm:pt>
    <dgm:pt modelId="{E10CC421-55E9-49F0-8ADC-DC9B3F359084}" type="sibTrans" cxnId="{3F1BAE8F-72F1-445A-8C9A-07DF386F0E41}">
      <dgm:prSet/>
      <dgm:spPr/>
      <dgm:t>
        <a:bodyPr/>
        <a:lstStyle/>
        <a:p>
          <a:endParaRPr lang="en-US"/>
        </a:p>
      </dgm:t>
    </dgm:pt>
    <dgm:pt modelId="{368671AD-3912-4BCE-8C28-58079E4C6493}">
      <dgm:prSet custT="1"/>
      <dgm:spPr/>
      <dgm:t>
        <a:bodyPr/>
        <a:lstStyle/>
        <a:p>
          <a:pPr rtl="0"/>
          <a:r>
            <a:rPr lang="en-US" sz="1200" dirty="0" smtClean="0"/>
            <a:t>Carroll County</a:t>
          </a:r>
          <a:endParaRPr lang="en-US" sz="1200" dirty="0"/>
        </a:p>
      </dgm:t>
    </dgm:pt>
    <dgm:pt modelId="{22084BF9-3DC8-40A3-8A28-77174B8D6A51}" type="parTrans" cxnId="{979E00D1-2A27-4F27-A243-E12F03526BBF}">
      <dgm:prSet/>
      <dgm:spPr/>
      <dgm:t>
        <a:bodyPr/>
        <a:lstStyle/>
        <a:p>
          <a:endParaRPr lang="en-US"/>
        </a:p>
      </dgm:t>
    </dgm:pt>
    <dgm:pt modelId="{FAB94DE2-4850-44E4-9BBE-6A471F84967F}" type="sibTrans" cxnId="{979E00D1-2A27-4F27-A243-E12F03526BBF}">
      <dgm:prSet/>
      <dgm:spPr/>
      <dgm:t>
        <a:bodyPr/>
        <a:lstStyle/>
        <a:p>
          <a:endParaRPr lang="en-US"/>
        </a:p>
      </dgm:t>
    </dgm:pt>
    <dgm:pt modelId="{0734936F-65FA-481B-8844-F422DA946545}">
      <dgm:prSet custT="1"/>
      <dgm:spPr/>
      <dgm:t>
        <a:bodyPr/>
        <a:lstStyle/>
        <a:p>
          <a:pPr rtl="0"/>
          <a:r>
            <a:rPr lang="en-US" sz="1200" dirty="0" smtClean="0"/>
            <a:t>Harford County</a:t>
          </a:r>
          <a:endParaRPr lang="en-US" sz="1200" dirty="0"/>
        </a:p>
      </dgm:t>
    </dgm:pt>
    <dgm:pt modelId="{D7BD172B-85C4-436B-A96B-EC9F2A1859BE}" type="parTrans" cxnId="{D3E201C7-7A3A-4C86-B878-893B4788F272}">
      <dgm:prSet/>
      <dgm:spPr/>
      <dgm:t>
        <a:bodyPr/>
        <a:lstStyle/>
        <a:p>
          <a:endParaRPr lang="en-US"/>
        </a:p>
      </dgm:t>
    </dgm:pt>
    <dgm:pt modelId="{9DBB7110-7E3E-46F4-8B57-4D7E58A343BA}" type="sibTrans" cxnId="{D3E201C7-7A3A-4C86-B878-893B4788F272}">
      <dgm:prSet/>
      <dgm:spPr/>
      <dgm:t>
        <a:bodyPr/>
        <a:lstStyle/>
        <a:p>
          <a:endParaRPr lang="en-US"/>
        </a:p>
      </dgm:t>
    </dgm:pt>
    <dgm:pt modelId="{F3E701C7-91C4-4148-B4B8-945719638D94}">
      <dgm:prSet custT="1"/>
      <dgm:spPr/>
      <dgm:t>
        <a:bodyPr/>
        <a:lstStyle/>
        <a:p>
          <a:pPr rtl="0"/>
          <a:r>
            <a:rPr lang="en-US" sz="1200" dirty="0" smtClean="0"/>
            <a:t>Howard County</a:t>
          </a:r>
          <a:endParaRPr lang="en-US" sz="1200" dirty="0"/>
        </a:p>
      </dgm:t>
    </dgm:pt>
    <dgm:pt modelId="{40E70ED3-9C3D-43D1-907B-97D4A11A9DE3}" type="parTrans" cxnId="{C110735F-3D00-435B-A8D4-66111C38DC2A}">
      <dgm:prSet/>
      <dgm:spPr/>
      <dgm:t>
        <a:bodyPr/>
        <a:lstStyle/>
        <a:p>
          <a:endParaRPr lang="en-US"/>
        </a:p>
      </dgm:t>
    </dgm:pt>
    <dgm:pt modelId="{9DAA7E9E-9825-40C3-954A-DD05B1BBDD39}" type="sibTrans" cxnId="{C110735F-3D00-435B-A8D4-66111C38DC2A}">
      <dgm:prSet/>
      <dgm:spPr/>
      <dgm:t>
        <a:bodyPr/>
        <a:lstStyle/>
        <a:p>
          <a:endParaRPr lang="en-US"/>
        </a:p>
      </dgm:t>
    </dgm:pt>
    <dgm:pt modelId="{A6E555E1-4291-4C80-890F-0A853FCE57C4}">
      <dgm:prSet custT="1"/>
      <dgm:spPr/>
      <dgm:t>
        <a:bodyPr/>
        <a:lstStyle/>
        <a:p>
          <a:pPr rtl="0"/>
          <a:r>
            <a:rPr lang="en-US" sz="1200" dirty="0" smtClean="0"/>
            <a:t>Queen Anne’s County</a:t>
          </a:r>
          <a:endParaRPr lang="en-US" sz="1200" dirty="0"/>
        </a:p>
      </dgm:t>
    </dgm:pt>
    <dgm:pt modelId="{BEB52AE8-42C5-40A0-B655-5D98575703BA}" type="parTrans" cxnId="{2FAB64DE-BE81-4EE9-B88E-2E63A3C55448}">
      <dgm:prSet/>
      <dgm:spPr/>
      <dgm:t>
        <a:bodyPr/>
        <a:lstStyle/>
        <a:p>
          <a:endParaRPr lang="en-US"/>
        </a:p>
      </dgm:t>
    </dgm:pt>
    <dgm:pt modelId="{1CC10F2D-F317-4A8A-8E67-008C14721040}" type="sibTrans" cxnId="{2FAB64DE-BE81-4EE9-B88E-2E63A3C55448}">
      <dgm:prSet/>
      <dgm:spPr/>
      <dgm:t>
        <a:bodyPr/>
        <a:lstStyle/>
        <a:p>
          <a:endParaRPr lang="en-US"/>
        </a:p>
      </dgm:t>
    </dgm:pt>
    <dgm:pt modelId="{1E881ED3-E3B3-45AE-A168-3FC8CBA89123}">
      <dgm:prSet custT="1"/>
      <dgm:spPr/>
      <dgm:t>
        <a:bodyPr/>
        <a:lstStyle/>
        <a:p>
          <a:pPr rtl="0"/>
          <a:r>
            <a:rPr lang="en-US" sz="1800" b="1" dirty="0" smtClean="0"/>
            <a:t>Washington </a:t>
          </a:r>
          <a:r>
            <a:rPr lang="en-US" sz="1800" b="1" smtClean="0"/>
            <a:t>metro area</a:t>
          </a:r>
          <a:endParaRPr lang="en-US" sz="1800" b="1" dirty="0"/>
        </a:p>
      </dgm:t>
    </dgm:pt>
    <dgm:pt modelId="{819C0278-9E30-4C6E-9110-016D4E41B83A}" type="parTrans" cxnId="{3DA035FE-FA99-4FCC-B365-55ED579B1C17}">
      <dgm:prSet/>
      <dgm:spPr/>
      <dgm:t>
        <a:bodyPr/>
        <a:lstStyle/>
        <a:p>
          <a:endParaRPr lang="en-US"/>
        </a:p>
      </dgm:t>
    </dgm:pt>
    <dgm:pt modelId="{855161C8-E145-49FE-8607-22E1140E23F7}" type="sibTrans" cxnId="{3DA035FE-FA99-4FCC-B365-55ED579B1C17}">
      <dgm:prSet/>
      <dgm:spPr/>
      <dgm:t>
        <a:bodyPr/>
        <a:lstStyle/>
        <a:p>
          <a:endParaRPr lang="en-US"/>
        </a:p>
      </dgm:t>
    </dgm:pt>
    <dgm:pt modelId="{520304A2-B0C0-4EF1-8081-9CF595FD956B}">
      <dgm:prSet custT="1"/>
      <dgm:spPr/>
      <dgm:t>
        <a:bodyPr/>
        <a:lstStyle/>
        <a:p>
          <a:pPr rtl="0"/>
          <a:r>
            <a:rPr lang="en-US" sz="1400" dirty="0" smtClean="0"/>
            <a:t>Frederick County</a:t>
          </a:r>
          <a:endParaRPr lang="en-US" sz="1400" dirty="0"/>
        </a:p>
      </dgm:t>
    </dgm:pt>
    <dgm:pt modelId="{C2198849-21D4-4260-8CF3-DBAEDEA62845}" type="parTrans" cxnId="{FCA81FFD-F97D-42FD-99CD-B18D65C4DEFC}">
      <dgm:prSet/>
      <dgm:spPr/>
      <dgm:t>
        <a:bodyPr/>
        <a:lstStyle/>
        <a:p>
          <a:endParaRPr lang="en-US"/>
        </a:p>
      </dgm:t>
    </dgm:pt>
    <dgm:pt modelId="{97805BD0-5F69-4720-B44A-87D733EB0760}" type="sibTrans" cxnId="{FCA81FFD-F97D-42FD-99CD-B18D65C4DEFC}">
      <dgm:prSet/>
      <dgm:spPr/>
      <dgm:t>
        <a:bodyPr/>
        <a:lstStyle/>
        <a:p>
          <a:endParaRPr lang="en-US"/>
        </a:p>
      </dgm:t>
    </dgm:pt>
    <dgm:pt modelId="{898D95ED-BE88-4654-A1C9-621CAD744E8C}">
      <dgm:prSet custT="1"/>
      <dgm:spPr/>
      <dgm:t>
        <a:bodyPr/>
        <a:lstStyle/>
        <a:p>
          <a:pPr rtl="0"/>
          <a:r>
            <a:rPr lang="en-US" sz="1400" dirty="0" smtClean="0"/>
            <a:t>Montgomery County</a:t>
          </a:r>
          <a:endParaRPr lang="en-US" sz="1400" dirty="0"/>
        </a:p>
      </dgm:t>
    </dgm:pt>
    <dgm:pt modelId="{A6E2B146-669B-4AB5-BF86-862BC5DC9A4A}" type="parTrans" cxnId="{C35BAD99-CA0F-4DDF-A5BC-26560F991C69}">
      <dgm:prSet/>
      <dgm:spPr/>
      <dgm:t>
        <a:bodyPr/>
        <a:lstStyle/>
        <a:p>
          <a:endParaRPr lang="en-US"/>
        </a:p>
      </dgm:t>
    </dgm:pt>
    <dgm:pt modelId="{93666CCD-BBFC-4C25-A3C1-B7AB38BB570B}" type="sibTrans" cxnId="{C35BAD99-CA0F-4DDF-A5BC-26560F991C69}">
      <dgm:prSet/>
      <dgm:spPr/>
      <dgm:t>
        <a:bodyPr/>
        <a:lstStyle/>
        <a:p>
          <a:endParaRPr lang="en-US"/>
        </a:p>
      </dgm:t>
    </dgm:pt>
    <dgm:pt modelId="{C0B71054-4402-492C-B346-5B16F4631980}">
      <dgm:prSet custT="1"/>
      <dgm:spPr/>
      <dgm:t>
        <a:bodyPr/>
        <a:lstStyle/>
        <a:p>
          <a:pPr rtl="0"/>
          <a:r>
            <a:rPr lang="en-US" sz="1400" dirty="0" smtClean="0"/>
            <a:t>Prince George’s County</a:t>
          </a:r>
          <a:endParaRPr lang="en-US" sz="1400" dirty="0"/>
        </a:p>
      </dgm:t>
    </dgm:pt>
    <dgm:pt modelId="{2C9FBFF9-E048-4748-9BC1-53B90285C566}" type="parTrans" cxnId="{65F4A2F9-35E8-4C56-B4B8-73471580EB9D}">
      <dgm:prSet/>
      <dgm:spPr/>
      <dgm:t>
        <a:bodyPr/>
        <a:lstStyle/>
        <a:p>
          <a:endParaRPr lang="en-US"/>
        </a:p>
      </dgm:t>
    </dgm:pt>
    <dgm:pt modelId="{448319BC-75E3-49E2-B4E3-55B6D4EE5353}" type="sibTrans" cxnId="{65F4A2F9-35E8-4C56-B4B8-73471580EB9D}">
      <dgm:prSet/>
      <dgm:spPr/>
      <dgm:t>
        <a:bodyPr/>
        <a:lstStyle/>
        <a:p>
          <a:endParaRPr lang="en-US"/>
        </a:p>
      </dgm:t>
    </dgm:pt>
    <dgm:pt modelId="{6670B652-189B-47D9-9DA3-E7CA70AFB7B3}">
      <dgm:prSet custT="1"/>
      <dgm:spPr/>
      <dgm:t>
        <a:bodyPr/>
        <a:lstStyle/>
        <a:p>
          <a:pPr rtl="0"/>
          <a:r>
            <a:rPr lang="en-US" sz="1400" dirty="0" smtClean="0"/>
            <a:t>Calvert County</a:t>
          </a:r>
          <a:endParaRPr lang="en-US" sz="1400" dirty="0"/>
        </a:p>
      </dgm:t>
    </dgm:pt>
    <dgm:pt modelId="{AE89F2A7-277A-4DFA-8409-FE6C00F324E6}" type="sibTrans" cxnId="{E26A667F-909D-4A75-92C3-504B42DE7BB3}">
      <dgm:prSet/>
      <dgm:spPr/>
      <dgm:t>
        <a:bodyPr/>
        <a:lstStyle/>
        <a:p>
          <a:endParaRPr lang="en-US"/>
        </a:p>
      </dgm:t>
    </dgm:pt>
    <dgm:pt modelId="{4AB62ECA-46BF-4796-A66D-2DE486F2A9F4}" type="parTrans" cxnId="{E26A667F-909D-4A75-92C3-504B42DE7BB3}">
      <dgm:prSet/>
      <dgm:spPr/>
      <dgm:t>
        <a:bodyPr/>
        <a:lstStyle/>
        <a:p>
          <a:endParaRPr lang="en-US"/>
        </a:p>
      </dgm:t>
    </dgm:pt>
    <dgm:pt modelId="{A93CC992-10EF-47D7-8264-0813EDDECA86}">
      <dgm:prSet custT="1"/>
      <dgm:spPr/>
      <dgm:t>
        <a:bodyPr/>
        <a:lstStyle/>
        <a:p>
          <a:pPr rtl="0"/>
          <a:r>
            <a:rPr lang="en-US" sz="1400" dirty="0" smtClean="0"/>
            <a:t>Charles County</a:t>
          </a:r>
          <a:endParaRPr lang="en-US" sz="1400" dirty="0"/>
        </a:p>
      </dgm:t>
    </dgm:pt>
    <dgm:pt modelId="{31A3DF13-E1C2-4BEF-88E7-4619667BA5EA}" type="parTrans" cxnId="{5E60B7FC-073D-46C8-B876-98A387E97F46}">
      <dgm:prSet/>
      <dgm:spPr/>
      <dgm:t>
        <a:bodyPr/>
        <a:lstStyle/>
        <a:p>
          <a:endParaRPr lang="en-US"/>
        </a:p>
      </dgm:t>
    </dgm:pt>
    <dgm:pt modelId="{11200012-F4D0-4262-A805-35C5510C8B02}" type="sibTrans" cxnId="{5E60B7FC-073D-46C8-B876-98A387E97F46}">
      <dgm:prSet/>
      <dgm:spPr/>
      <dgm:t>
        <a:bodyPr/>
        <a:lstStyle/>
        <a:p>
          <a:endParaRPr lang="en-US"/>
        </a:p>
      </dgm:t>
    </dgm:pt>
    <dgm:pt modelId="{6D112A1D-58AC-4F79-992A-59E2F281438E}" type="pres">
      <dgm:prSet presAssocID="{E900759B-994C-44D7-B6EF-2FA4F9AD38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193492E-9AA0-44DF-870D-9C57C42837A1}" type="pres">
      <dgm:prSet presAssocID="{4B8875BF-BD73-43A7-868D-3F001C6A91C8}" presName="root" presStyleCnt="0"/>
      <dgm:spPr/>
    </dgm:pt>
    <dgm:pt modelId="{84FAC0F7-AC52-46FC-B7A4-C2CE25A2C801}" type="pres">
      <dgm:prSet presAssocID="{4B8875BF-BD73-43A7-868D-3F001C6A91C8}" presName="rootComposite" presStyleCnt="0"/>
      <dgm:spPr/>
    </dgm:pt>
    <dgm:pt modelId="{371ED747-5394-46AD-A6EF-348B5CD92674}" type="pres">
      <dgm:prSet presAssocID="{4B8875BF-BD73-43A7-868D-3F001C6A91C8}" presName="rootText" presStyleLbl="node1" presStyleIdx="0" presStyleCnt="1" custScaleX="133110" custScaleY="55785"/>
      <dgm:spPr/>
      <dgm:t>
        <a:bodyPr/>
        <a:lstStyle/>
        <a:p>
          <a:endParaRPr lang="en-US"/>
        </a:p>
      </dgm:t>
    </dgm:pt>
    <dgm:pt modelId="{2F34CA13-CE4F-4F6D-A961-5642659126F6}" type="pres">
      <dgm:prSet presAssocID="{4B8875BF-BD73-43A7-868D-3F001C6A91C8}" presName="rootConnector" presStyleLbl="node1" presStyleIdx="0" presStyleCnt="1"/>
      <dgm:spPr/>
      <dgm:t>
        <a:bodyPr/>
        <a:lstStyle/>
        <a:p>
          <a:endParaRPr lang="en-US"/>
        </a:p>
      </dgm:t>
    </dgm:pt>
    <dgm:pt modelId="{571E53AE-2D04-4FB5-9A58-E33C989D9E8A}" type="pres">
      <dgm:prSet presAssocID="{4B8875BF-BD73-43A7-868D-3F001C6A91C8}" presName="childShape" presStyleCnt="0"/>
      <dgm:spPr/>
    </dgm:pt>
    <dgm:pt modelId="{EF116B5E-E1D1-405E-B52C-5BCF73C242E9}" type="pres">
      <dgm:prSet presAssocID="{54081875-045B-4F11-8770-5A450973E35D}" presName="Name13" presStyleLbl="parChTrans1D2" presStyleIdx="0" presStyleCnt="2"/>
      <dgm:spPr/>
      <dgm:t>
        <a:bodyPr/>
        <a:lstStyle/>
        <a:p>
          <a:endParaRPr lang="en-US"/>
        </a:p>
      </dgm:t>
    </dgm:pt>
    <dgm:pt modelId="{41C7FAEA-6B45-4F26-A6F6-7CB97FD71A5E}" type="pres">
      <dgm:prSet presAssocID="{8EDAD6F0-C911-42A1-AC8B-ED341DEA9F16}" presName="childText" presStyleLbl="bgAcc1" presStyleIdx="0" presStyleCnt="2" custScaleX="141062" custScaleY="158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9637A-E58D-492D-8C6E-1DB942ED8461}" type="pres">
      <dgm:prSet presAssocID="{819C0278-9E30-4C6E-9110-016D4E41B83A}" presName="Name13" presStyleLbl="parChTrans1D2" presStyleIdx="1" presStyleCnt="2"/>
      <dgm:spPr/>
      <dgm:t>
        <a:bodyPr/>
        <a:lstStyle/>
        <a:p>
          <a:endParaRPr lang="en-US"/>
        </a:p>
      </dgm:t>
    </dgm:pt>
    <dgm:pt modelId="{FAAB2AA1-CBDA-4398-B085-BC367F953A29}" type="pres">
      <dgm:prSet presAssocID="{1E881ED3-E3B3-45AE-A168-3FC8CBA89123}" presName="childText" presStyleLbl="bgAcc1" presStyleIdx="1" presStyleCnt="2" custScaleX="166316" custScaleY="1384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1BAE8F-72F1-445A-8C9A-07DF386F0E41}" srcId="{8EDAD6F0-C911-42A1-AC8B-ED341DEA9F16}" destId="{7CA64045-BBCD-45FA-9D6E-A2592AB2A686}" srcOrd="2" destOrd="0" parTransId="{64455036-926C-4D92-A773-FF09062DD038}" sibTransId="{E10CC421-55E9-49F0-8ADC-DC9B3F359084}"/>
    <dgm:cxn modelId="{C35BAD99-CA0F-4DDF-A5BC-26560F991C69}" srcId="{1E881ED3-E3B3-45AE-A168-3FC8CBA89123}" destId="{898D95ED-BE88-4654-A1C9-621CAD744E8C}" srcOrd="3" destOrd="0" parTransId="{A6E2B146-669B-4AB5-BF86-862BC5DC9A4A}" sibTransId="{93666CCD-BBFC-4C25-A3C1-B7AB38BB570B}"/>
    <dgm:cxn modelId="{FE557175-618B-4FE2-B73F-A1811C572FB9}" type="presOf" srcId="{520304A2-B0C0-4EF1-8081-9CF595FD956B}" destId="{FAAB2AA1-CBDA-4398-B085-BC367F953A29}" srcOrd="0" destOrd="3" presId="urn:microsoft.com/office/officeart/2005/8/layout/hierarchy3"/>
    <dgm:cxn modelId="{4148BA1F-40AD-4939-80FD-05F811A57C4E}" srcId="{4B8875BF-BD73-43A7-868D-3F001C6A91C8}" destId="{8EDAD6F0-C911-42A1-AC8B-ED341DEA9F16}" srcOrd="0" destOrd="0" parTransId="{54081875-045B-4F11-8770-5A450973E35D}" sibTransId="{2D7A4FE6-AFEB-437F-98F3-AE7BCEFB70F0}"/>
    <dgm:cxn modelId="{5E60B7FC-073D-46C8-B876-98A387E97F46}" srcId="{1E881ED3-E3B3-45AE-A168-3FC8CBA89123}" destId="{A93CC992-10EF-47D7-8264-0813EDDECA86}" srcOrd="1" destOrd="0" parTransId="{31A3DF13-E1C2-4BEF-88E7-4619667BA5EA}" sibTransId="{11200012-F4D0-4262-A805-35C5510C8B02}"/>
    <dgm:cxn modelId="{1574CF81-56A5-4303-AFA1-6BA3BBDCC776}" type="presOf" srcId="{8EDAD6F0-C911-42A1-AC8B-ED341DEA9F16}" destId="{41C7FAEA-6B45-4F26-A6F6-7CB97FD71A5E}" srcOrd="0" destOrd="0" presId="urn:microsoft.com/office/officeart/2005/8/layout/hierarchy3"/>
    <dgm:cxn modelId="{759AC2BE-1828-44E3-89BD-9307EC8D1183}" type="presOf" srcId="{4B8875BF-BD73-43A7-868D-3F001C6A91C8}" destId="{371ED747-5394-46AD-A6EF-348B5CD92674}" srcOrd="0" destOrd="0" presId="urn:microsoft.com/office/officeart/2005/8/layout/hierarchy3"/>
    <dgm:cxn modelId="{3DA035FE-FA99-4FCC-B365-55ED579B1C17}" srcId="{4B8875BF-BD73-43A7-868D-3F001C6A91C8}" destId="{1E881ED3-E3B3-45AE-A168-3FC8CBA89123}" srcOrd="1" destOrd="0" parTransId="{819C0278-9E30-4C6E-9110-016D4E41B83A}" sibTransId="{855161C8-E145-49FE-8607-22E1140E23F7}"/>
    <dgm:cxn modelId="{4F374192-7148-47D3-BCDA-E180A0751085}" type="presOf" srcId="{898D95ED-BE88-4654-A1C9-621CAD744E8C}" destId="{FAAB2AA1-CBDA-4398-B085-BC367F953A29}" srcOrd="0" destOrd="4" presId="urn:microsoft.com/office/officeart/2005/8/layout/hierarchy3"/>
    <dgm:cxn modelId="{FCA81FFD-F97D-42FD-99CD-B18D65C4DEFC}" srcId="{1E881ED3-E3B3-45AE-A168-3FC8CBA89123}" destId="{520304A2-B0C0-4EF1-8081-9CF595FD956B}" srcOrd="2" destOrd="0" parTransId="{C2198849-21D4-4260-8CF3-DBAEDEA62845}" sibTransId="{97805BD0-5F69-4720-B44A-87D733EB0760}"/>
    <dgm:cxn modelId="{2FAB64DE-BE81-4EE9-B88E-2E63A3C55448}" srcId="{8EDAD6F0-C911-42A1-AC8B-ED341DEA9F16}" destId="{A6E555E1-4291-4C80-890F-0A853FCE57C4}" srcOrd="6" destOrd="0" parTransId="{BEB52AE8-42C5-40A0-B655-5D98575703BA}" sibTransId="{1CC10F2D-F317-4A8A-8E67-008C14721040}"/>
    <dgm:cxn modelId="{D3E201C7-7A3A-4C86-B878-893B4788F272}" srcId="{8EDAD6F0-C911-42A1-AC8B-ED341DEA9F16}" destId="{0734936F-65FA-481B-8844-F422DA946545}" srcOrd="4" destOrd="0" parTransId="{D7BD172B-85C4-436B-A96B-EC9F2A1859BE}" sibTransId="{9DBB7110-7E3E-46F4-8B57-4D7E58A343BA}"/>
    <dgm:cxn modelId="{C110735F-3D00-435B-A8D4-66111C38DC2A}" srcId="{8EDAD6F0-C911-42A1-AC8B-ED341DEA9F16}" destId="{F3E701C7-91C4-4148-B4B8-945719638D94}" srcOrd="5" destOrd="0" parTransId="{40E70ED3-9C3D-43D1-907B-97D4A11A9DE3}" sibTransId="{9DAA7E9E-9825-40C3-954A-DD05B1BBDD39}"/>
    <dgm:cxn modelId="{5C7AD975-90AD-478C-BC9C-53F878E657FC}" srcId="{8EDAD6F0-C911-42A1-AC8B-ED341DEA9F16}" destId="{723DAD91-D4D1-453A-A346-6B64298EC879}" srcOrd="0" destOrd="0" parTransId="{784F6CB2-DDBA-448A-9262-E64FB5A3E3FB}" sibTransId="{C5699A47-9E9F-4856-A782-805538492C4A}"/>
    <dgm:cxn modelId="{00E62D21-CE2E-4A6C-9942-8A28F03EA705}" type="presOf" srcId="{6670B652-189B-47D9-9DA3-E7CA70AFB7B3}" destId="{FAAB2AA1-CBDA-4398-B085-BC367F953A29}" srcOrd="0" destOrd="1" presId="urn:microsoft.com/office/officeart/2005/8/layout/hierarchy3"/>
    <dgm:cxn modelId="{65F4A2F9-35E8-4C56-B4B8-73471580EB9D}" srcId="{1E881ED3-E3B3-45AE-A168-3FC8CBA89123}" destId="{C0B71054-4402-492C-B346-5B16F4631980}" srcOrd="4" destOrd="0" parTransId="{2C9FBFF9-E048-4748-9BC1-53B90285C566}" sibTransId="{448319BC-75E3-49E2-B4E3-55B6D4EE5353}"/>
    <dgm:cxn modelId="{D9E7C2D1-319D-4A08-BF37-6BBB16BF5A7D}" type="presOf" srcId="{723DAD91-D4D1-453A-A346-6B64298EC879}" destId="{41C7FAEA-6B45-4F26-A6F6-7CB97FD71A5E}" srcOrd="0" destOrd="1" presId="urn:microsoft.com/office/officeart/2005/8/layout/hierarchy3"/>
    <dgm:cxn modelId="{527C58D2-D04D-418F-9DDB-D5C59115461A}" type="presOf" srcId="{368671AD-3912-4BCE-8C28-58079E4C6493}" destId="{41C7FAEA-6B45-4F26-A6F6-7CB97FD71A5E}" srcOrd="0" destOrd="4" presId="urn:microsoft.com/office/officeart/2005/8/layout/hierarchy3"/>
    <dgm:cxn modelId="{0BCAB8B6-D780-4D1B-B233-E88E37F47387}" srcId="{E900759B-994C-44D7-B6EF-2FA4F9AD38F8}" destId="{4B8875BF-BD73-43A7-868D-3F001C6A91C8}" srcOrd="0" destOrd="0" parTransId="{26885357-80A3-4DFE-81C0-8A9121E90EEE}" sibTransId="{F73C860D-1A00-4706-B979-E0253B2ABCBB}"/>
    <dgm:cxn modelId="{CDE7F541-4F29-4645-9F12-057338B37146}" type="presOf" srcId="{E900759B-994C-44D7-B6EF-2FA4F9AD38F8}" destId="{6D112A1D-58AC-4F79-992A-59E2F281438E}" srcOrd="0" destOrd="0" presId="urn:microsoft.com/office/officeart/2005/8/layout/hierarchy3"/>
    <dgm:cxn modelId="{BCFD300F-CC72-44B5-86AD-9AB3BF439B8F}" srcId="{8EDAD6F0-C911-42A1-AC8B-ED341DEA9F16}" destId="{90C5FCBE-CAA6-4449-9941-DFD411CB4651}" srcOrd="1" destOrd="0" parTransId="{62D831AB-96C7-45C9-9430-743B49D99F28}" sibTransId="{45D90536-3CFD-47E1-9514-E6CE3A1F7BE1}"/>
    <dgm:cxn modelId="{E2AEC706-C65C-4C5F-9122-5144B5FB7567}" type="presOf" srcId="{7CA64045-BBCD-45FA-9D6E-A2592AB2A686}" destId="{41C7FAEA-6B45-4F26-A6F6-7CB97FD71A5E}" srcOrd="0" destOrd="3" presId="urn:microsoft.com/office/officeart/2005/8/layout/hierarchy3"/>
    <dgm:cxn modelId="{FCB4C6E5-4A06-4E09-82C1-BC6CA797209E}" type="presOf" srcId="{C0B71054-4402-492C-B346-5B16F4631980}" destId="{FAAB2AA1-CBDA-4398-B085-BC367F953A29}" srcOrd="0" destOrd="5" presId="urn:microsoft.com/office/officeart/2005/8/layout/hierarchy3"/>
    <dgm:cxn modelId="{E26A667F-909D-4A75-92C3-504B42DE7BB3}" srcId="{1E881ED3-E3B3-45AE-A168-3FC8CBA89123}" destId="{6670B652-189B-47D9-9DA3-E7CA70AFB7B3}" srcOrd="0" destOrd="0" parTransId="{4AB62ECA-46BF-4796-A66D-2DE486F2A9F4}" sibTransId="{AE89F2A7-277A-4DFA-8409-FE6C00F324E6}"/>
    <dgm:cxn modelId="{1B3B8D7C-706B-4ADE-9D96-9B12D6EB062C}" type="presOf" srcId="{1E881ED3-E3B3-45AE-A168-3FC8CBA89123}" destId="{FAAB2AA1-CBDA-4398-B085-BC367F953A29}" srcOrd="0" destOrd="0" presId="urn:microsoft.com/office/officeart/2005/8/layout/hierarchy3"/>
    <dgm:cxn modelId="{587A9B83-1455-4AA3-B835-D0AF220DBC84}" type="presOf" srcId="{A6E555E1-4291-4C80-890F-0A853FCE57C4}" destId="{41C7FAEA-6B45-4F26-A6F6-7CB97FD71A5E}" srcOrd="0" destOrd="7" presId="urn:microsoft.com/office/officeart/2005/8/layout/hierarchy3"/>
    <dgm:cxn modelId="{A685E30B-1844-4415-9946-09256C8E8944}" type="presOf" srcId="{54081875-045B-4F11-8770-5A450973E35D}" destId="{EF116B5E-E1D1-405E-B52C-5BCF73C242E9}" srcOrd="0" destOrd="0" presId="urn:microsoft.com/office/officeart/2005/8/layout/hierarchy3"/>
    <dgm:cxn modelId="{7E18D8DD-3078-422D-BD16-C6338CE50199}" type="presOf" srcId="{4B8875BF-BD73-43A7-868D-3F001C6A91C8}" destId="{2F34CA13-CE4F-4F6D-A961-5642659126F6}" srcOrd="1" destOrd="0" presId="urn:microsoft.com/office/officeart/2005/8/layout/hierarchy3"/>
    <dgm:cxn modelId="{01C667EC-79CA-499B-B297-330D0FE31B59}" type="presOf" srcId="{A93CC992-10EF-47D7-8264-0813EDDECA86}" destId="{FAAB2AA1-CBDA-4398-B085-BC367F953A29}" srcOrd="0" destOrd="2" presId="urn:microsoft.com/office/officeart/2005/8/layout/hierarchy3"/>
    <dgm:cxn modelId="{4D08644E-1375-4E4B-925B-B93081D2DF93}" type="presOf" srcId="{819C0278-9E30-4C6E-9110-016D4E41B83A}" destId="{B789637A-E58D-492D-8C6E-1DB942ED8461}" srcOrd="0" destOrd="0" presId="urn:microsoft.com/office/officeart/2005/8/layout/hierarchy3"/>
    <dgm:cxn modelId="{898861F9-F647-4A1E-B775-24C3246A7229}" type="presOf" srcId="{90C5FCBE-CAA6-4449-9941-DFD411CB4651}" destId="{41C7FAEA-6B45-4F26-A6F6-7CB97FD71A5E}" srcOrd="0" destOrd="2" presId="urn:microsoft.com/office/officeart/2005/8/layout/hierarchy3"/>
    <dgm:cxn modelId="{67AAC324-FE88-4B49-9AF3-6AA05167F696}" type="presOf" srcId="{0734936F-65FA-481B-8844-F422DA946545}" destId="{41C7FAEA-6B45-4F26-A6F6-7CB97FD71A5E}" srcOrd="0" destOrd="5" presId="urn:microsoft.com/office/officeart/2005/8/layout/hierarchy3"/>
    <dgm:cxn modelId="{979E00D1-2A27-4F27-A243-E12F03526BBF}" srcId="{8EDAD6F0-C911-42A1-AC8B-ED341DEA9F16}" destId="{368671AD-3912-4BCE-8C28-58079E4C6493}" srcOrd="3" destOrd="0" parTransId="{22084BF9-3DC8-40A3-8A28-77174B8D6A51}" sibTransId="{FAB94DE2-4850-44E4-9BBE-6A471F84967F}"/>
    <dgm:cxn modelId="{554AC9BF-0EB1-4D15-AD29-28A54B5391D1}" type="presOf" srcId="{F3E701C7-91C4-4148-B4B8-945719638D94}" destId="{41C7FAEA-6B45-4F26-A6F6-7CB97FD71A5E}" srcOrd="0" destOrd="6" presId="urn:microsoft.com/office/officeart/2005/8/layout/hierarchy3"/>
    <dgm:cxn modelId="{CEC1A4C7-4B7F-46C6-8326-E530174F4A4F}" type="presParOf" srcId="{6D112A1D-58AC-4F79-992A-59E2F281438E}" destId="{6193492E-9AA0-44DF-870D-9C57C42837A1}" srcOrd="0" destOrd="0" presId="urn:microsoft.com/office/officeart/2005/8/layout/hierarchy3"/>
    <dgm:cxn modelId="{82B744E2-2C69-44C2-86CC-9685DFBAFCC1}" type="presParOf" srcId="{6193492E-9AA0-44DF-870D-9C57C42837A1}" destId="{84FAC0F7-AC52-46FC-B7A4-C2CE25A2C801}" srcOrd="0" destOrd="0" presId="urn:microsoft.com/office/officeart/2005/8/layout/hierarchy3"/>
    <dgm:cxn modelId="{84488942-3DF9-43A4-98B5-C4B73859C749}" type="presParOf" srcId="{84FAC0F7-AC52-46FC-B7A4-C2CE25A2C801}" destId="{371ED747-5394-46AD-A6EF-348B5CD92674}" srcOrd="0" destOrd="0" presId="urn:microsoft.com/office/officeart/2005/8/layout/hierarchy3"/>
    <dgm:cxn modelId="{0DAF3983-92A8-44BA-9A08-F0DA635A9C31}" type="presParOf" srcId="{84FAC0F7-AC52-46FC-B7A4-C2CE25A2C801}" destId="{2F34CA13-CE4F-4F6D-A961-5642659126F6}" srcOrd="1" destOrd="0" presId="urn:microsoft.com/office/officeart/2005/8/layout/hierarchy3"/>
    <dgm:cxn modelId="{D9ACC5B7-211D-4482-9834-4A78D9D99281}" type="presParOf" srcId="{6193492E-9AA0-44DF-870D-9C57C42837A1}" destId="{571E53AE-2D04-4FB5-9A58-E33C989D9E8A}" srcOrd="1" destOrd="0" presId="urn:microsoft.com/office/officeart/2005/8/layout/hierarchy3"/>
    <dgm:cxn modelId="{6F4BBB97-E8AF-4987-AF9F-036E3F007B7D}" type="presParOf" srcId="{571E53AE-2D04-4FB5-9A58-E33C989D9E8A}" destId="{EF116B5E-E1D1-405E-B52C-5BCF73C242E9}" srcOrd="0" destOrd="0" presId="urn:microsoft.com/office/officeart/2005/8/layout/hierarchy3"/>
    <dgm:cxn modelId="{3EF7FD70-F1AE-4253-B27C-3B86D52F2C5F}" type="presParOf" srcId="{571E53AE-2D04-4FB5-9A58-E33C989D9E8A}" destId="{41C7FAEA-6B45-4F26-A6F6-7CB97FD71A5E}" srcOrd="1" destOrd="0" presId="urn:microsoft.com/office/officeart/2005/8/layout/hierarchy3"/>
    <dgm:cxn modelId="{E82F7B32-ED38-4930-8AC8-2083711F31C0}" type="presParOf" srcId="{571E53AE-2D04-4FB5-9A58-E33C989D9E8A}" destId="{B789637A-E58D-492D-8C6E-1DB942ED8461}" srcOrd="2" destOrd="0" presId="urn:microsoft.com/office/officeart/2005/8/layout/hierarchy3"/>
    <dgm:cxn modelId="{8533E50E-CDED-43B2-979A-02EB267276CF}" type="presParOf" srcId="{571E53AE-2D04-4FB5-9A58-E33C989D9E8A}" destId="{FAAB2AA1-CBDA-4398-B085-BC367F953A2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E2C032-AB88-43C2-98D5-6F5E3C5024CE}" type="doc">
      <dgm:prSet loTypeId="urn:microsoft.com/office/officeart/2005/8/layout/orgChart1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B691CCE-6DE2-4F57-B3F7-620B91E2D0B1}">
      <dgm:prSet custT="1"/>
      <dgm:spPr/>
      <dgm:t>
        <a:bodyPr/>
        <a:lstStyle/>
        <a:p>
          <a:pPr rtl="0"/>
          <a:r>
            <a:rPr lang="en-US" sz="2000" dirty="0" smtClean="0"/>
            <a:t>5 Medicaid  Waivers</a:t>
          </a:r>
          <a:endParaRPr lang="en-US" sz="2000" dirty="0"/>
        </a:p>
      </dgm:t>
    </dgm:pt>
    <dgm:pt modelId="{059B335A-C8A0-48DF-B401-884E26E46420}" type="parTrans" cxnId="{701F441B-24D6-4382-9500-1F630823C786}">
      <dgm:prSet/>
      <dgm:spPr/>
      <dgm:t>
        <a:bodyPr/>
        <a:lstStyle/>
        <a:p>
          <a:endParaRPr lang="en-US"/>
        </a:p>
      </dgm:t>
    </dgm:pt>
    <dgm:pt modelId="{3EC541BB-6505-4F8A-9B65-525F0D06B88C}" type="sibTrans" cxnId="{701F441B-24D6-4382-9500-1F630823C786}">
      <dgm:prSet/>
      <dgm:spPr/>
      <dgm:t>
        <a:bodyPr/>
        <a:lstStyle/>
        <a:p>
          <a:endParaRPr lang="en-US"/>
        </a:p>
      </dgm:t>
    </dgm:pt>
    <dgm:pt modelId="{1ADC5552-E168-4490-B242-CD0E7C78F2FD}">
      <dgm:prSet custT="1"/>
      <dgm:spPr/>
      <dgm:t>
        <a:bodyPr/>
        <a:lstStyle/>
        <a:p>
          <a:pPr rtl="0"/>
          <a:r>
            <a:rPr lang="en-US" sz="1600" b="1" dirty="0" smtClean="0"/>
            <a:t>Living At Home –  age 18 to 64 </a:t>
          </a:r>
          <a:endParaRPr lang="en-US" sz="1600" b="1" dirty="0"/>
        </a:p>
      </dgm:t>
    </dgm:pt>
    <dgm:pt modelId="{33D1AC6D-9E85-4E31-9043-AD691B01BEFE}" type="parTrans" cxnId="{DBDCD534-4F08-4320-A601-1BDB8378F226}">
      <dgm:prSet/>
      <dgm:spPr/>
      <dgm:t>
        <a:bodyPr/>
        <a:lstStyle/>
        <a:p>
          <a:endParaRPr lang="en-US"/>
        </a:p>
      </dgm:t>
    </dgm:pt>
    <dgm:pt modelId="{38DFDF2A-631C-4FED-A7E8-DC9CD888C57D}" type="sibTrans" cxnId="{DBDCD534-4F08-4320-A601-1BDB8378F226}">
      <dgm:prSet/>
      <dgm:spPr/>
      <dgm:t>
        <a:bodyPr/>
        <a:lstStyle/>
        <a:p>
          <a:endParaRPr lang="en-US"/>
        </a:p>
      </dgm:t>
    </dgm:pt>
    <dgm:pt modelId="{FF4B55F6-B706-45F4-8110-37B0A27FEDB0}">
      <dgm:prSet custT="1"/>
      <dgm:spPr/>
      <dgm:t>
        <a:bodyPr/>
        <a:lstStyle/>
        <a:p>
          <a:pPr rtl="0"/>
          <a:r>
            <a:rPr lang="en-US" sz="1600" b="1" dirty="0" smtClean="0"/>
            <a:t>Older Adults Waiver – age 50 and older</a:t>
          </a:r>
          <a:endParaRPr lang="en-US" sz="1600" b="1" dirty="0"/>
        </a:p>
      </dgm:t>
    </dgm:pt>
    <dgm:pt modelId="{E6006CA8-5378-4850-AB56-FA6382CEBE1F}" type="parTrans" cxnId="{9555E079-5849-485C-91A1-4151260A488F}">
      <dgm:prSet/>
      <dgm:spPr/>
      <dgm:t>
        <a:bodyPr/>
        <a:lstStyle/>
        <a:p>
          <a:endParaRPr lang="en-US"/>
        </a:p>
      </dgm:t>
    </dgm:pt>
    <dgm:pt modelId="{4FADAD10-8861-4051-B44B-D81CFA825C4F}" type="sibTrans" cxnId="{9555E079-5849-485C-91A1-4151260A488F}">
      <dgm:prSet/>
      <dgm:spPr/>
      <dgm:t>
        <a:bodyPr/>
        <a:lstStyle/>
        <a:p>
          <a:endParaRPr lang="en-US"/>
        </a:p>
      </dgm:t>
    </dgm:pt>
    <dgm:pt modelId="{71E3C826-7FE2-4DE7-B78A-C6FF58DF2F44}">
      <dgm:prSet custT="1"/>
      <dgm:spPr/>
      <dgm:t>
        <a:bodyPr/>
        <a:lstStyle/>
        <a:p>
          <a:pPr rtl="0"/>
          <a:r>
            <a:rPr lang="en-US" sz="1600" b="1" dirty="0" smtClean="0"/>
            <a:t>Traumatic Brain Injury – adults with TBI</a:t>
          </a:r>
          <a:endParaRPr lang="en-US" sz="1600" b="1" dirty="0"/>
        </a:p>
      </dgm:t>
    </dgm:pt>
    <dgm:pt modelId="{183B8DA5-D2DD-4F42-AE09-057B8575FB68}" type="parTrans" cxnId="{C2FDF795-2B4E-4D7B-9B79-D4F9ED4BD06D}">
      <dgm:prSet/>
      <dgm:spPr/>
      <dgm:t>
        <a:bodyPr/>
        <a:lstStyle/>
        <a:p>
          <a:endParaRPr lang="en-US"/>
        </a:p>
      </dgm:t>
    </dgm:pt>
    <dgm:pt modelId="{536DE45C-94AC-4543-BD4D-56D21FE69025}" type="sibTrans" cxnId="{C2FDF795-2B4E-4D7B-9B79-D4F9ED4BD06D}">
      <dgm:prSet/>
      <dgm:spPr/>
      <dgm:t>
        <a:bodyPr/>
        <a:lstStyle/>
        <a:p>
          <a:endParaRPr lang="en-US"/>
        </a:p>
      </dgm:t>
    </dgm:pt>
    <dgm:pt modelId="{0529137D-9F7B-4BCB-A5FD-2E70C20A0748}">
      <dgm:prSet custT="1"/>
      <dgm:spPr/>
      <dgm:t>
        <a:bodyPr/>
        <a:lstStyle/>
        <a:p>
          <a:pPr rtl="0"/>
          <a:r>
            <a:rPr lang="en-US" sz="1600" b="1" dirty="0" smtClean="0"/>
            <a:t>Community Pathways and New Directions – people with a developmental disability</a:t>
          </a:r>
          <a:endParaRPr lang="en-US" sz="1600" b="1" dirty="0"/>
        </a:p>
      </dgm:t>
    </dgm:pt>
    <dgm:pt modelId="{E2B76503-1EC3-4E57-AA17-247A71AAD694}" type="parTrans" cxnId="{9A13C3F6-C562-45B0-9048-1B47E925EDAF}">
      <dgm:prSet/>
      <dgm:spPr/>
      <dgm:t>
        <a:bodyPr/>
        <a:lstStyle/>
        <a:p>
          <a:endParaRPr lang="en-US"/>
        </a:p>
      </dgm:t>
    </dgm:pt>
    <dgm:pt modelId="{FBD2BA35-9AB7-491D-A720-0DCEE9AA2F60}" type="sibTrans" cxnId="{9A13C3F6-C562-45B0-9048-1B47E925EDAF}">
      <dgm:prSet/>
      <dgm:spPr/>
      <dgm:t>
        <a:bodyPr/>
        <a:lstStyle/>
        <a:p>
          <a:endParaRPr lang="en-US"/>
        </a:p>
      </dgm:t>
    </dgm:pt>
    <dgm:pt modelId="{D3EE610B-DF6C-4790-A9F5-A86BF0F83034}">
      <dgm:prSet custT="1"/>
      <dgm:spPr/>
      <dgm:t>
        <a:bodyPr/>
        <a:lstStyle/>
        <a:p>
          <a:pPr rtl="0"/>
          <a:r>
            <a:rPr lang="en-US" sz="2000" dirty="0" smtClean="0"/>
            <a:t>Case management through Medicaid services</a:t>
          </a:r>
          <a:endParaRPr lang="en-US" sz="2000" dirty="0"/>
        </a:p>
      </dgm:t>
    </dgm:pt>
    <dgm:pt modelId="{37CE7E07-36FD-487B-9E29-C0C98234BC14}" type="parTrans" cxnId="{BBF396AC-97D8-4D15-AB15-E6FFC1C3D2E7}">
      <dgm:prSet/>
      <dgm:spPr/>
      <dgm:t>
        <a:bodyPr/>
        <a:lstStyle/>
        <a:p>
          <a:endParaRPr lang="en-US"/>
        </a:p>
      </dgm:t>
    </dgm:pt>
    <dgm:pt modelId="{6A6204A0-3F45-4273-8037-E69329322C2A}" type="sibTrans" cxnId="{BBF396AC-97D8-4D15-AB15-E6FFC1C3D2E7}">
      <dgm:prSet/>
      <dgm:spPr/>
      <dgm:t>
        <a:bodyPr/>
        <a:lstStyle/>
        <a:p>
          <a:endParaRPr lang="en-US"/>
        </a:p>
      </dgm:t>
    </dgm:pt>
    <dgm:pt modelId="{E39EEB22-54FB-4382-8DEC-8E78AB8855EF}">
      <dgm:prSet custT="1"/>
      <dgm:spPr/>
      <dgm:t>
        <a:bodyPr/>
        <a:lstStyle/>
        <a:p>
          <a:pPr rtl="0"/>
          <a:r>
            <a:rPr lang="en-US" sz="1600" b="1" dirty="0" smtClean="0"/>
            <a:t>Assistance through CILS for people with no service funded case management</a:t>
          </a:r>
          <a:endParaRPr lang="en-US" sz="1600" b="1" dirty="0"/>
        </a:p>
      </dgm:t>
    </dgm:pt>
    <dgm:pt modelId="{A55EFA20-93EE-4B00-A545-2D34C772BF44}" type="parTrans" cxnId="{BAB1D298-7579-4375-9A5F-7C353A5F837F}">
      <dgm:prSet/>
      <dgm:spPr/>
      <dgm:t>
        <a:bodyPr/>
        <a:lstStyle/>
        <a:p>
          <a:endParaRPr lang="en-US"/>
        </a:p>
      </dgm:t>
    </dgm:pt>
    <dgm:pt modelId="{31C07C47-41C9-4CC0-A372-49AB18A12A9F}" type="sibTrans" cxnId="{BAB1D298-7579-4375-9A5F-7C353A5F837F}">
      <dgm:prSet/>
      <dgm:spPr/>
      <dgm:t>
        <a:bodyPr/>
        <a:lstStyle/>
        <a:p>
          <a:endParaRPr lang="en-US"/>
        </a:p>
      </dgm:t>
    </dgm:pt>
    <dgm:pt modelId="{6101844E-87C9-4071-B2BD-AA30779A2D64}" type="pres">
      <dgm:prSet presAssocID="{3EE2C032-AB88-43C2-98D5-6F5E3C5024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5F2B69C-0260-4058-8F0B-84D0018A9C89}" type="pres">
      <dgm:prSet presAssocID="{1B691CCE-6DE2-4F57-B3F7-620B91E2D0B1}" presName="hierRoot1" presStyleCnt="0">
        <dgm:presLayoutVars>
          <dgm:hierBranch val="init"/>
        </dgm:presLayoutVars>
      </dgm:prSet>
      <dgm:spPr/>
    </dgm:pt>
    <dgm:pt modelId="{DCD2FED9-3E77-4446-9D20-0B5E369E85BB}" type="pres">
      <dgm:prSet presAssocID="{1B691CCE-6DE2-4F57-B3F7-620B91E2D0B1}" presName="rootComposite1" presStyleCnt="0"/>
      <dgm:spPr/>
    </dgm:pt>
    <dgm:pt modelId="{90793553-5DBE-4E6B-AEF6-947EDA000B23}" type="pres">
      <dgm:prSet presAssocID="{1B691CCE-6DE2-4F57-B3F7-620B91E2D0B1}" presName="rootText1" presStyleLbl="node0" presStyleIdx="0" presStyleCnt="2" custScaleX="162925" custScaleY="1376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825F62-B507-4ECB-A5ED-7DFFEBC18A6E}" type="pres">
      <dgm:prSet presAssocID="{1B691CCE-6DE2-4F57-B3F7-620B91E2D0B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DA5A2D8-3C22-44FF-B49B-77B633C37E27}" type="pres">
      <dgm:prSet presAssocID="{1B691CCE-6DE2-4F57-B3F7-620B91E2D0B1}" presName="hierChild2" presStyleCnt="0"/>
      <dgm:spPr/>
    </dgm:pt>
    <dgm:pt modelId="{E24DF03A-D8B0-4282-BACA-BB29587FB4A9}" type="pres">
      <dgm:prSet presAssocID="{33D1AC6D-9E85-4E31-9043-AD691B01BEFE}" presName="Name37" presStyleLbl="parChTrans1D2" presStyleIdx="0" presStyleCnt="5"/>
      <dgm:spPr/>
      <dgm:t>
        <a:bodyPr/>
        <a:lstStyle/>
        <a:p>
          <a:endParaRPr lang="en-US"/>
        </a:p>
      </dgm:t>
    </dgm:pt>
    <dgm:pt modelId="{53612418-27EA-4D85-83CB-B05A8F85C760}" type="pres">
      <dgm:prSet presAssocID="{1ADC5552-E168-4490-B242-CD0E7C78F2FD}" presName="hierRoot2" presStyleCnt="0">
        <dgm:presLayoutVars>
          <dgm:hierBranch val="init"/>
        </dgm:presLayoutVars>
      </dgm:prSet>
      <dgm:spPr/>
    </dgm:pt>
    <dgm:pt modelId="{3A51A75D-572E-4B7E-BFCE-1B01FF98F801}" type="pres">
      <dgm:prSet presAssocID="{1ADC5552-E168-4490-B242-CD0E7C78F2FD}" presName="rootComposite" presStyleCnt="0"/>
      <dgm:spPr/>
    </dgm:pt>
    <dgm:pt modelId="{8097052E-6512-4E9D-B199-EDAA67178FBA}" type="pres">
      <dgm:prSet presAssocID="{1ADC5552-E168-4490-B242-CD0E7C78F2FD}" presName="rootText" presStyleLbl="node2" presStyleIdx="0" presStyleCnt="5" custScaleX="106169" custScaleY="1279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E19C1F-6507-486C-9DD5-0FADD0AF72AF}" type="pres">
      <dgm:prSet presAssocID="{1ADC5552-E168-4490-B242-CD0E7C78F2FD}" presName="rootConnector" presStyleLbl="node2" presStyleIdx="0" presStyleCnt="5"/>
      <dgm:spPr/>
      <dgm:t>
        <a:bodyPr/>
        <a:lstStyle/>
        <a:p>
          <a:endParaRPr lang="en-US"/>
        </a:p>
      </dgm:t>
    </dgm:pt>
    <dgm:pt modelId="{D2E68051-1144-4193-895E-C22AF2CA89AB}" type="pres">
      <dgm:prSet presAssocID="{1ADC5552-E168-4490-B242-CD0E7C78F2FD}" presName="hierChild4" presStyleCnt="0"/>
      <dgm:spPr/>
    </dgm:pt>
    <dgm:pt modelId="{C181FE32-1D55-46B1-8843-930523D4ACEA}" type="pres">
      <dgm:prSet presAssocID="{1ADC5552-E168-4490-B242-CD0E7C78F2FD}" presName="hierChild5" presStyleCnt="0"/>
      <dgm:spPr/>
    </dgm:pt>
    <dgm:pt modelId="{E5BD2DFE-34CF-4D6C-AD85-65D9A84AE600}" type="pres">
      <dgm:prSet presAssocID="{E6006CA8-5378-4850-AB56-FA6382CEBE1F}" presName="Name37" presStyleLbl="parChTrans1D2" presStyleIdx="1" presStyleCnt="5"/>
      <dgm:spPr/>
      <dgm:t>
        <a:bodyPr/>
        <a:lstStyle/>
        <a:p>
          <a:endParaRPr lang="en-US"/>
        </a:p>
      </dgm:t>
    </dgm:pt>
    <dgm:pt modelId="{6004EA3F-5052-40C6-94C2-92AC9BD0F3B3}" type="pres">
      <dgm:prSet presAssocID="{FF4B55F6-B706-45F4-8110-37B0A27FEDB0}" presName="hierRoot2" presStyleCnt="0">
        <dgm:presLayoutVars>
          <dgm:hierBranch val="init"/>
        </dgm:presLayoutVars>
      </dgm:prSet>
      <dgm:spPr/>
    </dgm:pt>
    <dgm:pt modelId="{C2795AE7-9163-4341-8FB7-A3EA96E179C5}" type="pres">
      <dgm:prSet presAssocID="{FF4B55F6-B706-45F4-8110-37B0A27FEDB0}" presName="rootComposite" presStyleCnt="0"/>
      <dgm:spPr/>
    </dgm:pt>
    <dgm:pt modelId="{811FE33A-734C-4506-9CE9-74459B69646F}" type="pres">
      <dgm:prSet presAssocID="{FF4B55F6-B706-45F4-8110-37B0A27FEDB0}" presName="rootText" presStyleLbl="node2" presStyleIdx="1" presStyleCnt="5" custScaleY="20339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4F66B2-928E-4DC4-BF9B-E8F2B5233AB9}" type="pres">
      <dgm:prSet presAssocID="{FF4B55F6-B706-45F4-8110-37B0A27FEDB0}" presName="rootConnector" presStyleLbl="node2" presStyleIdx="1" presStyleCnt="5"/>
      <dgm:spPr/>
      <dgm:t>
        <a:bodyPr/>
        <a:lstStyle/>
        <a:p>
          <a:endParaRPr lang="en-US"/>
        </a:p>
      </dgm:t>
    </dgm:pt>
    <dgm:pt modelId="{A11F321A-4C7A-4427-AFFA-98EE023DCDA6}" type="pres">
      <dgm:prSet presAssocID="{FF4B55F6-B706-45F4-8110-37B0A27FEDB0}" presName="hierChild4" presStyleCnt="0"/>
      <dgm:spPr/>
    </dgm:pt>
    <dgm:pt modelId="{6AD334FE-E7F3-4CF9-8455-76D1027B2720}" type="pres">
      <dgm:prSet presAssocID="{FF4B55F6-B706-45F4-8110-37B0A27FEDB0}" presName="hierChild5" presStyleCnt="0"/>
      <dgm:spPr/>
    </dgm:pt>
    <dgm:pt modelId="{5A460A0D-B457-4CEE-AC16-09F132513324}" type="pres">
      <dgm:prSet presAssocID="{183B8DA5-D2DD-4F42-AE09-057B8575FB68}" presName="Name37" presStyleLbl="parChTrans1D2" presStyleIdx="2" presStyleCnt="5"/>
      <dgm:spPr/>
      <dgm:t>
        <a:bodyPr/>
        <a:lstStyle/>
        <a:p>
          <a:endParaRPr lang="en-US"/>
        </a:p>
      </dgm:t>
    </dgm:pt>
    <dgm:pt modelId="{1D6FF816-F55B-4AE6-8642-9091EBCB5A97}" type="pres">
      <dgm:prSet presAssocID="{71E3C826-7FE2-4DE7-B78A-C6FF58DF2F44}" presName="hierRoot2" presStyleCnt="0">
        <dgm:presLayoutVars>
          <dgm:hierBranch val="init"/>
        </dgm:presLayoutVars>
      </dgm:prSet>
      <dgm:spPr/>
    </dgm:pt>
    <dgm:pt modelId="{FFB2835C-7F33-4DAE-BE75-64BE823C6C19}" type="pres">
      <dgm:prSet presAssocID="{71E3C826-7FE2-4DE7-B78A-C6FF58DF2F44}" presName="rootComposite" presStyleCnt="0"/>
      <dgm:spPr/>
    </dgm:pt>
    <dgm:pt modelId="{0F65B4DF-6970-4E97-A4D1-5CC0563F303F}" type="pres">
      <dgm:prSet presAssocID="{71E3C826-7FE2-4DE7-B78A-C6FF58DF2F44}" presName="rootText" presStyleLbl="node2" presStyleIdx="2" presStyleCnt="5" custScaleY="2002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803D43-0880-439F-A4CF-0058EED81C07}" type="pres">
      <dgm:prSet presAssocID="{71E3C826-7FE2-4DE7-B78A-C6FF58DF2F44}" presName="rootConnector" presStyleLbl="node2" presStyleIdx="2" presStyleCnt="5"/>
      <dgm:spPr/>
      <dgm:t>
        <a:bodyPr/>
        <a:lstStyle/>
        <a:p>
          <a:endParaRPr lang="en-US"/>
        </a:p>
      </dgm:t>
    </dgm:pt>
    <dgm:pt modelId="{8DB4340A-2685-463C-85DA-6B01FFB32148}" type="pres">
      <dgm:prSet presAssocID="{71E3C826-7FE2-4DE7-B78A-C6FF58DF2F44}" presName="hierChild4" presStyleCnt="0"/>
      <dgm:spPr/>
    </dgm:pt>
    <dgm:pt modelId="{5C7D9DA9-0438-415F-9463-5D7D96D467B5}" type="pres">
      <dgm:prSet presAssocID="{71E3C826-7FE2-4DE7-B78A-C6FF58DF2F44}" presName="hierChild5" presStyleCnt="0"/>
      <dgm:spPr/>
    </dgm:pt>
    <dgm:pt modelId="{E6AD4863-0123-46E1-91DC-B42E7AB51026}" type="pres">
      <dgm:prSet presAssocID="{E2B76503-1EC3-4E57-AA17-247A71AAD694}" presName="Name37" presStyleLbl="parChTrans1D2" presStyleIdx="3" presStyleCnt="5"/>
      <dgm:spPr/>
      <dgm:t>
        <a:bodyPr/>
        <a:lstStyle/>
        <a:p>
          <a:endParaRPr lang="en-US"/>
        </a:p>
      </dgm:t>
    </dgm:pt>
    <dgm:pt modelId="{CBE7BE0A-FE83-4CFD-A61D-835E26AAAD8B}" type="pres">
      <dgm:prSet presAssocID="{0529137D-9F7B-4BCB-A5FD-2E70C20A0748}" presName="hierRoot2" presStyleCnt="0">
        <dgm:presLayoutVars>
          <dgm:hierBranch val="init"/>
        </dgm:presLayoutVars>
      </dgm:prSet>
      <dgm:spPr/>
    </dgm:pt>
    <dgm:pt modelId="{3A8169F7-7957-442F-AB2B-11D3CE52D327}" type="pres">
      <dgm:prSet presAssocID="{0529137D-9F7B-4BCB-A5FD-2E70C20A0748}" presName="rootComposite" presStyleCnt="0"/>
      <dgm:spPr/>
    </dgm:pt>
    <dgm:pt modelId="{C64B1D30-E31C-4D77-B4D3-87EBFDF34884}" type="pres">
      <dgm:prSet presAssocID="{0529137D-9F7B-4BCB-A5FD-2E70C20A0748}" presName="rootText" presStyleLbl="node2" presStyleIdx="3" presStyleCnt="5" custScaleX="118144" custScaleY="2793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31E090-508D-4C40-8889-1A7A5EB4E891}" type="pres">
      <dgm:prSet presAssocID="{0529137D-9F7B-4BCB-A5FD-2E70C20A0748}" presName="rootConnector" presStyleLbl="node2" presStyleIdx="3" presStyleCnt="5"/>
      <dgm:spPr/>
      <dgm:t>
        <a:bodyPr/>
        <a:lstStyle/>
        <a:p>
          <a:endParaRPr lang="en-US"/>
        </a:p>
      </dgm:t>
    </dgm:pt>
    <dgm:pt modelId="{F8BAE518-4EAA-45D2-BF7F-C5A47DB9D0EC}" type="pres">
      <dgm:prSet presAssocID="{0529137D-9F7B-4BCB-A5FD-2E70C20A0748}" presName="hierChild4" presStyleCnt="0"/>
      <dgm:spPr/>
    </dgm:pt>
    <dgm:pt modelId="{A3DBBFE3-8B6A-4A8A-B882-AAD441CC6262}" type="pres">
      <dgm:prSet presAssocID="{0529137D-9F7B-4BCB-A5FD-2E70C20A0748}" presName="hierChild5" presStyleCnt="0"/>
      <dgm:spPr/>
    </dgm:pt>
    <dgm:pt modelId="{0DA45C49-3560-408E-9AB1-7BB088F444D7}" type="pres">
      <dgm:prSet presAssocID="{1B691CCE-6DE2-4F57-B3F7-620B91E2D0B1}" presName="hierChild3" presStyleCnt="0"/>
      <dgm:spPr/>
    </dgm:pt>
    <dgm:pt modelId="{1C8B60F2-6C55-4742-B2ED-AB0D0B70A4C4}" type="pres">
      <dgm:prSet presAssocID="{D3EE610B-DF6C-4790-A9F5-A86BF0F83034}" presName="hierRoot1" presStyleCnt="0">
        <dgm:presLayoutVars>
          <dgm:hierBranch val="init"/>
        </dgm:presLayoutVars>
      </dgm:prSet>
      <dgm:spPr/>
    </dgm:pt>
    <dgm:pt modelId="{563E1734-5A2B-4F74-A8AB-B7B5B99CA354}" type="pres">
      <dgm:prSet presAssocID="{D3EE610B-DF6C-4790-A9F5-A86BF0F83034}" presName="rootComposite1" presStyleCnt="0"/>
      <dgm:spPr/>
    </dgm:pt>
    <dgm:pt modelId="{E8C55A65-68DE-4F4F-B4D1-94B81C5B8D2C}" type="pres">
      <dgm:prSet presAssocID="{D3EE610B-DF6C-4790-A9F5-A86BF0F83034}" presName="rootText1" presStyleLbl="node0" presStyleIdx="1" presStyleCnt="2" custScaleX="214806" custScaleY="148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04D2C9-74C5-474F-8B77-4173AD6912A6}" type="pres">
      <dgm:prSet presAssocID="{D3EE610B-DF6C-4790-A9F5-A86BF0F83034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CC9375E-2D14-4466-AFD6-B8FEC98CA91E}" type="pres">
      <dgm:prSet presAssocID="{D3EE610B-DF6C-4790-A9F5-A86BF0F83034}" presName="hierChild2" presStyleCnt="0"/>
      <dgm:spPr/>
    </dgm:pt>
    <dgm:pt modelId="{DBABF542-20EC-42FF-921C-B43E91044C32}" type="pres">
      <dgm:prSet presAssocID="{A55EFA20-93EE-4B00-A545-2D34C772BF44}" presName="Name37" presStyleLbl="parChTrans1D2" presStyleIdx="4" presStyleCnt="5"/>
      <dgm:spPr/>
      <dgm:t>
        <a:bodyPr/>
        <a:lstStyle/>
        <a:p>
          <a:endParaRPr lang="en-US"/>
        </a:p>
      </dgm:t>
    </dgm:pt>
    <dgm:pt modelId="{CD17DDBB-2EF5-4A5C-AE8A-C195373B817E}" type="pres">
      <dgm:prSet presAssocID="{E39EEB22-54FB-4382-8DEC-8E78AB8855EF}" presName="hierRoot2" presStyleCnt="0">
        <dgm:presLayoutVars>
          <dgm:hierBranch val="init"/>
        </dgm:presLayoutVars>
      </dgm:prSet>
      <dgm:spPr/>
    </dgm:pt>
    <dgm:pt modelId="{8E706542-5965-4F42-BFF4-017977E8C4BF}" type="pres">
      <dgm:prSet presAssocID="{E39EEB22-54FB-4382-8DEC-8E78AB8855EF}" presName="rootComposite" presStyleCnt="0"/>
      <dgm:spPr/>
    </dgm:pt>
    <dgm:pt modelId="{0610B990-5BAA-4471-9CEA-55B44329ECEE}" type="pres">
      <dgm:prSet presAssocID="{E39EEB22-54FB-4382-8DEC-8E78AB8855EF}" presName="rootText" presStyleLbl="node2" presStyleIdx="4" presStyleCnt="5" custScaleX="126982" custScaleY="3005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4B6B9E-C95E-4455-9AC4-56B7C2F3AB53}" type="pres">
      <dgm:prSet presAssocID="{E39EEB22-54FB-4382-8DEC-8E78AB8855EF}" presName="rootConnector" presStyleLbl="node2" presStyleIdx="4" presStyleCnt="5"/>
      <dgm:spPr/>
      <dgm:t>
        <a:bodyPr/>
        <a:lstStyle/>
        <a:p>
          <a:endParaRPr lang="en-US"/>
        </a:p>
      </dgm:t>
    </dgm:pt>
    <dgm:pt modelId="{CC4C1E72-20E9-46C3-B096-56DCFC4C0DF4}" type="pres">
      <dgm:prSet presAssocID="{E39EEB22-54FB-4382-8DEC-8E78AB8855EF}" presName="hierChild4" presStyleCnt="0"/>
      <dgm:spPr/>
    </dgm:pt>
    <dgm:pt modelId="{6AD139E5-17F0-464D-9783-CE4F6932B7D2}" type="pres">
      <dgm:prSet presAssocID="{E39EEB22-54FB-4382-8DEC-8E78AB8855EF}" presName="hierChild5" presStyleCnt="0"/>
      <dgm:spPr/>
    </dgm:pt>
    <dgm:pt modelId="{F0034642-DD40-453B-A990-DA61CAEA45B2}" type="pres">
      <dgm:prSet presAssocID="{D3EE610B-DF6C-4790-A9F5-A86BF0F83034}" presName="hierChild3" presStyleCnt="0"/>
      <dgm:spPr/>
    </dgm:pt>
  </dgm:ptLst>
  <dgm:cxnLst>
    <dgm:cxn modelId="{701F441B-24D6-4382-9500-1F630823C786}" srcId="{3EE2C032-AB88-43C2-98D5-6F5E3C5024CE}" destId="{1B691CCE-6DE2-4F57-B3F7-620B91E2D0B1}" srcOrd="0" destOrd="0" parTransId="{059B335A-C8A0-48DF-B401-884E26E46420}" sibTransId="{3EC541BB-6505-4F8A-9B65-525F0D06B88C}"/>
    <dgm:cxn modelId="{DBDCD534-4F08-4320-A601-1BDB8378F226}" srcId="{1B691CCE-6DE2-4F57-B3F7-620B91E2D0B1}" destId="{1ADC5552-E168-4490-B242-CD0E7C78F2FD}" srcOrd="0" destOrd="0" parTransId="{33D1AC6D-9E85-4E31-9043-AD691B01BEFE}" sibTransId="{38DFDF2A-631C-4FED-A7E8-DC9CD888C57D}"/>
    <dgm:cxn modelId="{C2FDF795-2B4E-4D7B-9B79-D4F9ED4BD06D}" srcId="{1B691CCE-6DE2-4F57-B3F7-620B91E2D0B1}" destId="{71E3C826-7FE2-4DE7-B78A-C6FF58DF2F44}" srcOrd="2" destOrd="0" parTransId="{183B8DA5-D2DD-4F42-AE09-057B8575FB68}" sibTransId="{536DE45C-94AC-4543-BD4D-56D21FE69025}"/>
    <dgm:cxn modelId="{7EF3E953-E3F8-4B4A-AA64-D54F22E34652}" type="presOf" srcId="{3EE2C032-AB88-43C2-98D5-6F5E3C5024CE}" destId="{6101844E-87C9-4071-B2BD-AA30779A2D64}" srcOrd="0" destOrd="0" presId="urn:microsoft.com/office/officeart/2005/8/layout/orgChart1"/>
    <dgm:cxn modelId="{C2ACDF8A-176A-4D18-8CBE-377C464D3151}" type="presOf" srcId="{33D1AC6D-9E85-4E31-9043-AD691B01BEFE}" destId="{E24DF03A-D8B0-4282-BACA-BB29587FB4A9}" srcOrd="0" destOrd="0" presId="urn:microsoft.com/office/officeart/2005/8/layout/orgChart1"/>
    <dgm:cxn modelId="{155C0AD5-906D-4D16-8A72-BAD4B26FB74A}" type="presOf" srcId="{183B8DA5-D2DD-4F42-AE09-057B8575FB68}" destId="{5A460A0D-B457-4CEE-AC16-09F132513324}" srcOrd="0" destOrd="0" presId="urn:microsoft.com/office/officeart/2005/8/layout/orgChart1"/>
    <dgm:cxn modelId="{1ED14D7B-692D-4DBF-BEFE-288304FB9D18}" type="presOf" srcId="{FF4B55F6-B706-45F4-8110-37B0A27FEDB0}" destId="{811FE33A-734C-4506-9CE9-74459B69646F}" srcOrd="0" destOrd="0" presId="urn:microsoft.com/office/officeart/2005/8/layout/orgChart1"/>
    <dgm:cxn modelId="{A5A85A9F-F517-44DB-8D6A-99B394D0D71B}" type="presOf" srcId="{A55EFA20-93EE-4B00-A545-2D34C772BF44}" destId="{DBABF542-20EC-42FF-921C-B43E91044C32}" srcOrd="0" destOrd="0" presId="urn:microsoft.com/office/officeart/2005/8/layout/orgChart1"/>
    <dgm:cxn modelId="{BAB1D298-7579-4375-9A5F-7C353A5F837F}" srcId="{D3EE610B-DF6C-4790-A9F5-A86BF0F83034}" destId="{E39EEB22-54FB-4382-8DEC-8E78AB8855EF}" srcOrd="0" destOrd="0" parTransId="{A55EFA20-93EE-4B00-A545-2D34C772BF44}" sibTransId="{31C07C47-41C9-4CC0-A372-49AB18A12A9F}"/>
    <dgm:cxn modelId="{C4A9E2CF-EE3F-4E61-86E9-E6DF8DF47C2A}" type="presOf" srcId="{71E3C826-7FE2-4DE7-B78A-C6FF58DF2F44}" destId="{0F65B4DF-6970-4E97-A4D1-5CC0563F303F}" srcOrd="0" destOrd="0" presId="urn:microsoft.com/office/officeart/2005/8/layout/orgChart1"/>
    <dgm:cxn modelId="{9A13C3F6-C562-45B0-9048-1B47E925EDAF}" srcId="{1B691CCE-6DE2-4F57-B3F7-620B91E2D0B1}" destId="{0529137D-9F7B-4BCB-A5FD-2E70C20A0748}" srcOrd="3" destOrd="0" parTransId="{E2B76503-1EC3-4E57-AA17-247A71AAD694}" sibTransId="{FBD2BA35-9AB7-491D-A720-0DCEE9AA2F60}"/>
    <dgm:cxn modelId="{9925B1DC-A744-40ED-8544-A0CC6B976BCC}" type="presOf" srcId="{1B691CCE-6DE2-4F57-B3F7-620B91E2D0B1}" destId="{32825F62-B507-4ECB-A5ED-7DFFEBC18A6E}" srcOrd="1" destOrd="0" presId="urn:microsoft.com/office/officeart/2005/8/layout/orgChart1"/>
    <dgm:cxn modelId="{440F0304-2D68-4297-9C39-C9137FF9B6F0}" type="presOf" srcId="{D3EE610B-DF6C-4790-A9F5-A86BF0F83034}" destId="{E8C55A65-68DE-4F4F-B4D1-94B81C5B8D2C}" srcOrd="0" destOrd="0" presId="urn:microsoft.com/office/officeart/2005/8/layout/orgChart1"/>
    <dgm:cxn modelId="{54AA1DCF-B045-4D58-80C0-F0122176CF74}" type="presOf" srcId="{E39EEB22-54FB-4382-8DEC-8E78AB8855EF}" destId="{0610B990-5BAA-4471-9CEA-55B44329ECEE}" srcOrd="0" destOrd="0" presId="urn:microsoft.com/office/officeart/2005/8/layout/orgChart1"/>
    <dgm:cxn modelId="{BBF396AC-97D8-4D15-AB15-E6FFC1C3D2E7}" srcId="{3EE2C032-AB88-43C2-98D5-6F5E3C5024CE}" destId="{D3EE610B-DF6C-4790-A9F5-A86BF0F83034}" srcOrd="1" destOrd="0" parTransId="{37CE7E07-36FD-487B-9E29-C0C98234BC14}" sibTransId="{6A6204A0-3F45-4273-8037-E69329322C2A}"/>
    <dgm:cxn modelId="{F26EE549-FEB5-454F-836E-9E6FA1DB80BD}" type="presOf" srcId="{E2B76503-1EC3-4E57-AA17-247A71AAD694}" destId="{E6AD4863-0123-46E1-91DC-B42E7AB51026}" srcOrd="0" destOrd="0" presId="urn:microsoft.com/office/officeart/2005/8/layout/orgChart1"/>
    <dgm:cxn modelId="{684D89AA-427E-4321-BE7A-9C7B974653B8}" type="presOf" srcId="{E6006CA8-5378-4850-AB56-FA6382CEBE1F}" destId="{E5BD2DFE-34CF-4D6C-AD85-65D9A84AE600}" srcOrd="0" destOrd="0" presId="urn:microsoft.com/office/officeart/2005/8/layout/orgChart1"/>
    <dgm:cxn modelId="{A70BCDDF-85C5-4458-B762-73FC245B07FD}" type="presOf" srcId="{E39EEB22-54FB-4382-8DEC-8E78AB8855EF}" destId="{6B4B6B9E-C95E-4455-9AC4-56B7C2F3AB53}" srcOrd="1" destOrd="0" presId="urn:microsoft.com/office/officeart/2005/8/layout/orgChart1"/>
    <dgm:cxn modelId="{D9FF8732-2331-4F08-97F3-F6789A9242C7}" type="presOf" srcId="{D3EE610B-DF6C-4790-A9F5-A86BF0F83034}" destId="{9604D2C9-74C5-474F-8B77-4173AD6912A6}" srcOrd="1" destOrd="0" presId="urn:microsoft.com/office/officeart/2005/8/layout/orgChart1"/>
    <dgm:cxn modelId="{9555E079-5849-485C-91A1-4151260A488F}" srcId="{1B691CCE-6DE2-4F57-B3F7-620B91E2D0B1}" destId="{FF4B55F6-B706-45F4-8110-37B0A27FEDB0}" srcOrd="1" destOrd="0" parTransId="{E6006CA8-5378-4850-AB56-FA6382CEBE1F}" sibTransId="{4FADAD10-8861-4051-B44B-D81CFA825C4F}"/>
    <dgm:cxn modelId="{E3CECF65-733B-49DF-9CF7-E7F09016172E}" type="presOf" srcId="{FF4B55F6-B706-45F4-8110-37B0A27FEDB0}" destId="{BC4F66B2-928E-4DC4-BF9B-E8F2B5233AB9}" srcOrd="1" destOrd="0" presId="urn:microsoft.com/office/officeart/2005/8/layout/orgChart1"/>
    <dgm:cxn modelId="{6D243328-AC73-409B-98AF-94B13869BF81}" type="presOf" srcId="{0529137D-9F7B-4BCB-A5FD-2E70C20A0748}" destId="{9F31E090-508D-4C40-8889-1A7A5EB4E891}" srcOrd="1" destOrd="0" presId="urn:microsoft.com/office/officeart/2005/8/layout/orgChart1"/>
    <dgm:cxn modelId="{0D3F5F33-D0C6-4B27-BC70-234B631B5F57}" type="presOf" srcId="{0529137D-9F7B-4BCB-A5FD-2E70C20A0748}" destId="{C64B1D30-E31C-4D77-B4D3-87EBFDF34884}" srcOrd="0" destOrd="0" presId="urn:microsoft.com/office/officeart/2005/8/layout/orgChart1"/>
    <dgm:cxn modelId="{79A709F5-2C7C-473B-9D9B-F392D89C9926}" type="presOf" srcId="{71E3C826-7FE2-4DE7-B78A-C6FF58DF2F44}" destId="{C7803D43-0880-439F-A4CF-0058EED81C07}" srcOrd="1" destOrd="0" presId="urn:microsoft.com/office/officeart/2005/8/layout/orgChart1"/>
    <dgm:cxn modelId="{0DAD5FDB-93CB-464A-A2D2-DEDABF22F3C0}" type="presOf" srcId="{1B691CCE-6DE2-4F57-B3F7-620B91E2D0B1}" destId="{90793553-5DBE-4E6B-AEF6-947EDA000B23}" srcOrd="0" destOrd="0" presId="urn:microsoft.com/office/officeart/2005/8/layout/orgChart1"/>
    <dgm:cxn modelId="{00255DFB-174C-4E79-BFBC-A997419944AA}" type="presOf" srcId="{1ADC5552-E168-4490-B242-CD0E7C78F2FD}" destId="{8097052E-6512-4E9D-B199-EDAA67178FBA}" srcOrd="0" destOrd="0" presId="urn:microsoft.com/office/officeart/2005/8/layout/orgChart1"/>
    <dgm:cxn modelId="{8BD4C598-C77A-4098-9220-892BF63E33E5}" type="presOf" srcId="{1ADC5552-E168-4490-B242-CD0E7C78F2FD}" destId="{EAE19C1F-6507-486C-9DD5-0FADD0AF72AF}" srcOrd="1" destOrd="0" presId="urn:microsoft.com/office/officeart/2005/8/layout/orgChart1"/>
    <dgm:cxn modelId="{1A99143A-ACE0-431A-A812-0368DD4081AD}" type="presParOf" srcId="{6101844E-87C9-4071-B2BD-AA30779A2D64}" destId="{55F2B69C-0260-4058-8F0B-84D0018A9C89}" srcOrd="0" destOrd="0" presId="urn:microsoft.com/office/officeart/2005/8/layout/orgChart1"/>
    <dgm:cxn modelId="{979B7D0B-5A5F-4B87-B39C-E868F54D5909}" type="presParOf" srcId="{55F2B69C-0260-4058-8F0B-84D0018A9C89}" destId="{DCD2FED9-3E77-4446-9D20-0B5E369E85BB}" srcOrd="0" destOrd="0" presId="urn:microsoft.com/office/officeart/2005/8/layout/orgChart1"/>
    <dgm:cxn modelId="{D918E2D8-E761-4711-A568-20F6BBDFB501}" type="presParOf" srcId="{DCD2FED9-3E77-4446-9D20-0B5E369E85BB}" destId="{90793553-5DBE-4E6B-AEF6-947EDA000B23}" srcOrd="0" destOrd="0" presId="urn:microsoft.com/office/officeart/2005/8/layout/orgChart1"/>
    <dgm:cxn modelId="{5BA4B0DE-054D-4B34-8AAF-10445EAC79A4}" type="presParOf" srcId="{DCD2FED9-3E77-4446-9D20-0B5E369E85BB}" destId="{32825F62-B507-4ECB-A5ED-7DFFEBC18A6E}" srcOrd="1" destOrd="0" presId="urn:microsoft.com/office/officeart/2005/8/layout/orgChart1"/>
    <dgm:cxn modelId="{AAFE84FD-FA52-4861-9EE5-DD70009A507F}" type="presParOf" srcId="{55F2B69C-0260-4058-8F0B-84D0018A9C89}" destId="{5DA5A2D8-3C22-44FF-B49B-77B633C37E27}" srcOrd="1" destOrd="0" presId="urn:microsoft.com/office/officeart/2005/8/layout/orgChart1"/>
    <dgm:cxn modelId="{C405277D-BDC8-4F87-84EE-63978AE60EA1}" type="presParOf" srcId="{5DA5A2D8-3C22-44FF-B49B-77B633C37E27}" destId="{E24DF03A-D8B0-4282-BACA-BB29587FB4A9}" srcOrd="0" destOrd="0" presId="urn:microsoft.com/office/officeart/2005/8/layout/orgChart1"/>
    <dgm:cxn modelId="{048ABF1B-F08E-4F06-844E-A38563BE5577}" type="presParOf" srcId="{5DA5A2D8-3C22-44FF-B49B-77B633C37E27}" destId="{53612418-27EA-4D85-83CB-B05A8F85C760}" srcOrd="1" destOrd="0" presId="urn:microsoft.com/office/officeart/2005/8/layout/orgChart1"/>
    <dgm:cxn modelId="{CD11140D-E406-40E4-ABA9-A7E46B8D2CE9}" type="presParOf" srcId="{53612418-27EA-4D85-83CB-B05A8F85C760}" destId="{3A51A75D-572E-4B7E-BFCE-1B01FF98F801}" srcOrd="0" destOrd="0" presId="urn:microsoft.com/office/officeart/2005/8/layout/orgChart1"/>
    <dgm:cxn modelId="{EEC0A3E5-DD11-413F-8B64-DB815458CA39}" type="presParOf" srcId="{3A51A75D-572E-4B7E-BFCE-1B01FF98F801}" destId="{8097052E-6512-4E9D-B199-EDAA67178FBA}" srcOrd="0" destOrd="0" presId="urn:microsoft.com/office/officeart/2005/8/layout/orgChart1"/>
    <dgm:cxn modelId="{8FCB86A0-ED2F-4CB4-BFC5-3B6D8C10B313}" type="presParOf" srcId="{3A51A75D-572E-4B7E-BFCE-1B01FF98F801}" destId="{EAE19C1F-6507-486C-9DD5-0FADD0AF72AF}" srcOrd="1" destOrd="0" presId="urn:microsoft.com/office/officeart/2005/8/layout/orgChart1"/>
    <dgm:cxn modelId="{F7FA05BB-8A57-4856-B7B2-87B697A04770}" type="presParOf" srcId="{53612418-27EA-4D85-83CB-B05A8F85C760}" destId="{D2E68051-1144-4193-895E-C22AF2CA89AB}" srcOrd="1" destOrd="0" presId="urn:microsoft.com/office/officeart/2005/8/layout/orgChart1"/>
    <dgm:cxn modelId="{04494AA7-C167-40C8-A1C4-71ADCE4EA5EF}" type="presParOf" srcId="{53612418-27EA-4D85-83CB-B05A8F85C760}" destId="{C181FE32-1D55-46B1-8843-930523D4ACEA}" srcOrd="2" destOrd="0" presId="urn:microsoft.com/office/officeart/2005/8/layout/orgChart1"/>
    <dgm:cxn modelId="{CF5B5EFB-8CF0-4157-8986-D6CA0F90E4D7}" type="presParOf" srcId="{5DA5A2D8-3C22-44FF-B49B-77B633C37E27}" destId="{E5BD2DFE-34CF-4D6C-AD85-65D9A84AE600}" srcOrd="2" destOrd="0" presId="urn:microsoft.com/office/officeart/2005/8/layout/orgChart1"/>
    <dgm:cxn modelId="{D7718916-B9A9-46C0-9102-50041298623E}" type="presParOf" srcId="{5DA5A2D8-3C22-44FF-B49B-77B633C37E27}" destId="{6004EA3F-5052-40C6-94C2-92AC9BD0F3B3}" srcOrd="3" destOrd="0" presId="urn:microsoft.com/office/officeart/2005/8/layout/orgChart1"/>
    <dgm:cxn modelId="{AC804523-C4E0-40F5-9F9D-2D79DEB13937}" type="presParOf" srcId="{6004EA3F-5052-40C6-94C2-92AC9BD0F3B3}" destId="{C2795AE7-9163-4341-8FB7-A3EA96E179C5}" srcOrd="0" destOrd="0" presId="urn:microsoft.com/office/officeart/2005/8/layout/orgChart1"/>
    <dgm:cxn modelId="{91FFEDEC-4948-4B12-B5DC-7932EC0532A3}" type="presParOf" srcId="{C2795AE7-9163-4341-8FB7-A3EA96E179C5}" destId="{811FE33A-734C-4506-9CE9-74459B69646F}" srcOrd="0" destOrd="0" presId="urn:microsoft.com/office/officeart/2005/8/layout/orgChart1"/>
    <dgm:cxn modelId="{144C44D3-CDF9-44D0-8C80-64A9D2A1E365}" type="presParOf" srcId="{C2795AE7-9163-4341-8FB7-A3EA96E179C5}" destId="{BC4F66B2-928E-4DC4-BF9B-E8F2B5233AB9}" srcOrd="1" destOrd="0" presId="urn:microsoft.com/office/officeart/2005/8/layout/orgChart1"/>
    <dgm:cxn modelId="{DFC91990-2C8B-43DE-8823-41F31417ACD5}" type="presParOf" srcId="{6004EA3F-5052-40C6-94C2-92AC9BD0F3B3}" destId="{A11F321A-4C7A-4427-AFFA-98EE023DCDA6}" srcOrd="1" destOrd="0" presId="urn:microsoft.com/office/officeart/2005/8/layout/orgChart1"/>
    <dgm:cxn modelId="{96824199-7764-49A9-A324-02D53B3B5F4A}" type="presParOf" srcId="{6004EA3F-5052-40C6-94C2-92AC9BD0F3B3}" destId="{6AD334FE-E7F3-4CF9-8455-76D1027B2720}" srcOrd="2" destOrd="0" presId="urn:microsoft.com/office/officeart/2005/8/layout/orgChart1"/>
    <dgm:cxn modelId="{52B439AD-EF9D-4681-BD55-6AE5349794BD}" type="presParOf" srcId="{5DA5A2D8-3C22-44FF-B49B-77B633C37E27}" destId="{5A460A0D-B457-4CEE-AC16-09F132513324}" srcOrd="4" destOrd="0" presId="urn:microsoft.com/office/officeart/2005/8/layout/orgChart1"/>
    <dgm:cxn modelId="{A874E446-885D-40DC-9704-0297BCE60C6A}" type="presParOf" srcId="{5DA5A2D8-3C22-44FF-B49B-77B633C37E27}" destId="{1D6FF816-F55B-4AE6-8642-9091EBCB5A97}" srcOrd="5" destOrd="0" presId="urn:microsoft.com/office/officeart/2005/8/layout/orgChart1"/>
    <dgm:cxn modelId="{A1BD406E-391A-4CAF-A6D1-FDC6E87FA354}" type="presParOf" srcId="{1D6FF816-F55B-4AE6-8642-9091EBCB5A97}" destId="{FFB2835C-7F33-4DAE-BE75-64BE823C6C19}" srcOrd="0" destOrd="0" presId="urn:microsoft.com/office/officeart/2005/8/layout/orgChart1"/>
    <dgm:cxn modelId="{9CCCB0EA-890D-4FAB-9BCC-A99FCD2E912A}" type="presParOf" srcId="{FFB2835C-7F33-4DAE-BE75-64BE823C6C19}" destId="{0F65B4DF-6970-4E97-A4D1-5CC0563F303F}" srcOrd="0" destOrd="0" presId="urn:microsoft.com/office/officeart/2005/8/layout/orgChart1"/>
    <dgm:cxn modelId="{12F5AA1B-DF23-444A-85B2-37331EDB0043}" type="presParOf" srcId="{FFB2835C-7F33-4DAE-BE75-64BE823C6C19}" destId="{C7803D43-0880-439F-A4CF-0058EED81C07}" srcOrd="1" destOrd="0" presId="urn:microsoft.com/office/officeart/2005/8/layout/orgChart1"/>
    <dgm:cxn modelId="{1DFF2CBA-8C76-466C-9AFA-70202D0E5974}" type="presParOf" srcId="{1D6FF816-F55B-4AE6-8642-9091EBCB5A97}" destId="{8DB4340A-2685-463C-85DA-6B01FFB32148}" srcOrd="1" destOrd="0" presId="urn:microsoft.com/office/officeart/2005/8/layout/orgChart1"/>
    <dgm:cxn modelId="{9D50351E-E60B-4490-8A53-A74E882A9063}" type="presParOf" srcId="{1D6FF816-F55B-4AE6-8642-9091EBCB5A97}" destId="{5C7D9DA9-0438-415F-9463-5D7D96D467B5}" srcOrd="2" destOrd="0" presId="urn:microsoft.com/office/officeart/2005/8/layout/orgChart1"/>
    <dgm:cxn modelId="{5196052F-A1FF-4069-93E6-326F59F50179}" type="presParOf" srcId="{5DA5A2D8-3C22-44FF-B49B-77B633C37E27}" destId="{E6AD4863-0123-46E1-91DC-B42E7AB51026}" srcOrd="6" destOrd="0" presId="urn:microsoft.com/office/officeart/2005/8/layout/orgChart1"/>
    <dgm:cxn modelId="{9C1BEF2F-4C23-4F1B-B388-48570CD08AAA}" type="presParOf" srcId="{5DA5A2D8-3C22-44FF-B49B-77B633C37E27}" destId="{CBE7BE0A-FE83-4CFD-A61D-835E26AAAD8B}" srcOrd="7" destOrd="0" presId="urn:microsoft.com/office/officeart/2005/8/layout/orgChart1"/>
    <dgm:cxn modelId="{85912F90-9F0F-45FD-AB39-F9ECC75DF492}" type="presParOf" srcId="{CBE7BE0A-FE83-4CFD-A61D-835E26AAAD8B}" destId="{3A8169F7-7957-442F-AB2B-11D3CE52D327}" srcOrd="0" destOrd="0" presId="urn:microsoft.com/office/officeart/2005/8/layout/orgChart1"/>
    <dgm:cxn modelId="{3D59DC51-06E4-4A72-9FD7-197E5CC52803}" type="presParOf" srcId="{3A8169F7-7957-442F-AB2B-11D3CE52D327}" destId="{C64B1D30-E31C-4D77-B4D3-87EBFDF34884}" srcOrd="0" destOrd="0" presId="urn:microsoft.com/office/officeart/2005/8/layout/orgChart1"/>
    <dgm:cxn modelId="{3C9454F2-E2E9-40CE-8564-D09332E75D25}" type="presParOf" srcId="{3A8169F7-7957-442F-AB2B-11D3CE52D327}" destId="{9F31E090-508D-4C40-8889-1A7A5EB4E891}" srcOrd="1" destOrd="0" presId="urn:microsoft.com/office/officeart/2005/8/layout/orgChart1"/>
    <dgm:cxn modelId="{C73C34CB-BFDB-4621-93EA-84B43BFA3714}" type="presParOf" srcId="{CBE7BE0A-FE83-4CFD-A61D-835E26AAAD8B}" destId="{F8BAE518-4EAA-45D2-BF7F-C5A47DB9D0EC}" srcOrd="1" destOrd="0" presId="urn:microsoft.com/office/officeart/2005/8/layout/orgChart1"/>
    <dgm:cxn modelId="{6E3EF794-8F13-4D14-879A-C285461F85AB}" type="presParOf" srcId="{CBE7BE0A-FE83-4CFD-A61D-835E26AAAD8B}" destId="{A3DBBFE3-8B6A-4A8A-B882-AAD441CC6262}" srcOrd="2" destOrd="0" presId="urn:microsoft.com/office/officeart/2005/8/layout/orgChart1"/>
    <dgm:cxn modelId="{C776004D-555B-464A-BB01-C67477C215B6}" type="presParOf" srcId="{55F2B69C-0260-4058-8F0B-84D0018A9C89}" destId="{0DA45C49-3560-408E-9AB1-7BB088F444D7}" srcOrd="2" destOrd="0" presId="urn:microsoft.com/office/officeart/2005/8/layout/orgChart1"/>
    <dgm:cxn modelId="{3362E791-A39B-453E-AA5C-88ECFB8A8D12}" type="presParOf" srcId="{6101844E-87C9-4071-B2BD-AA30779A2D64}" destId="{1C8B60F2-6C55-4742-B2ED-AB0D0B70A4C4}" srcOrd="1" destOrd="0" presId="urn:microsoft.com/office/officeart/2005/8/layout/orgChart1"/>
    <dgm:cxn modelId="{D42327A5-B971-450E-A972-F3E9C3254F01}" type="presParOf" srcId="{1C8B60F2-6C55-4742-B2ED-AB0D0B70A4C4}" destId="{563E1734-5A2B-4F74-A8AB-B7B5B99CA354}" srcOrd="0" destOrd="0" presId="urn:microsoft.com/office/officeart/2005/8/layout/orgChart1"/>
    <dgm:cxn modelId="{4281075E-A7DA-4B9B-8129-384F356177ED}" type="presParOf" srcId="{563E1734-5A2B-4F74-A8AB-B7B5B99CA354}" destId="{E8C55A65-68DE-4F4F-B4D1-94B81C5B8D2C}" srcOrd="0" destOrd="0" presId="urn:microsoft.com/office/officeart/2005/8/layout/orgChart1"/>
    <dgm:cxn modelId="{64B5F9F2-F1C0-4F42-9918-A711D020C037}" type="presParOf" srcId="{563E1734-5A2B-4F74-A8AB-B7B5B99CA354}" destId="{9604D2C9-74C5-474F-8B77-4173AD6912A6}" srcOrd="1" destOrd="0" presId="urn:microsoft.com/office/officeart/2005/8/layout/orgChart1"/>
    <dgm:cxn modelId="{8154148C-54AC-4572-AAE2-3D7048B80A65}" type="presParOf" srcId="{1C8B60F2-6C55-4742-B2ED-AB0D0B70A4C4}" destId="{2CC9375E-2D14-4466-AFD6-B8FEC98CA91E}" srcOrd="1" destOrd="0" presId="urn:microsoft.com/office/officeart/2005/8/layout/orgChart1"/>
    <dgm:cxn modelId="{43A72A87-5924-4C13-8F2F-21613D592DCD}" type="presParOf" srcId="{2CC9375E-2D14-4466-AFD6-B8FEC98CA91E}" destId="{DBABF542-20EC-42FF-921C-B43E91044C32}" srcOrd="0" destOrd="0" presId="urn:microsoft.com/office/officeart/2005/8/layout/orgChart1"/>
    <dgm:cxn modelId="{820BB280-BDC6-4661-A0E8-7959D8CA058A}" type="presParOf" srcId="{2CC9375E-2D14-4466-AFD6-B8FEC98CA91E}" destId="{CD17DDBB-2EF5-4A5C-AE8A-C195373B817E}" srcOrd="1" destOrd="0" presId="urn:microsoft.com/office/officeart/2005/8/layout/orgChart1"/>
    <dgm:cxn modelId="{9BE72D74-CB15-4EC5-A937-707D3B51592A}" type="presParOf" srcId="{CD17DDBB-2EF5-4A5C-AE8A-C195373B817E}" destId="{8E706542-5965-4F42-BFF4-017977E8C4BF}" srcOrd="0" destOrd="0" presId="urn:microsoft.com/office/officeart/2005/8/layout/orgChart1"/>
    <dgm:cxn modelId="{0B75BB68-8A3F-4A1A-A506-9B4F738868AD}" type="presParOf" srcId="{8E706542-5965-4F42-BFF4-017977E8C4BF}" destId="{0610B990-5BAA-4471-9CEA-55B44329ECEE}" srcOrd="0" destOrd="0" presId="urn:microsoft.com/office/officeart/2005/8/layout/orgChart1"/>
    <dgm:cxn modelId="{6D0E1C68-C647-41D1-AA81-DB20D5063CC4}" type="presParOf" srcId="{8E706542-5965-4F42-BFF4-017977E8C4BF}" destId="{6B4B6B9E-C95E-4455-9AC4-56B7C2F3AB53}" srcOrd="1" destOrd="0" presId="urn:microsoft.com/office/officeart/2005/8/layout/orgChart1"/>
    <dgm:cxn modelId="{F8837919-3FED-4EF4-B454-8772B2C90134}" type="presParOf" srcId="{CD17DDBB-2EF5-4A5C-AE8A-C195373B817E}" destId="{CC4C1E72-20E9-46C3-B096-56DCFC4C0DF4}" srcOrd="1" destOrd="0" presId="urn:microsoft.com/office/officeart/2005/8/layout/orgChart1"/>
    <dgm:cxn modelId="{B94E4BE0-D437-4769-AC36-21927099FA2A}" type="presParOf" srcId="{CD17DDBB-2EF5-4A5C-AE8A-C195373B817E}" destId="{6AD139E5-17F0-464D-9783-CE4F6932B7D2}" srcOrd="2" destOrd="0" presId="urn:microsoft.com/office/officeart/2005/8/layout/orgChart1"/>
    <dgm:cxn modelId="{3F98AAC3-FE72-419E-8DD6-B93BD8B37FBA}" type="presParOf" srcId="{1C8B60F2-6C55-4742-B2ED-AB0D0B70A4C4}" destId="{F0034642-DD40-453B-A990-DA61CAEA45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82B73E-EBB9-414C-996A-01C4C8D316C9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933896E-6044-456F-91DA-C370A5AFFAC0}">
      <dgm:prSet/>
      <dgm:spPr/>
      <dgm:t>
        <a:bodyPr/>
        <a:lstStyle/>
        <a:p>
          <a:pPr rtl="0"/>
          <a:r>
            <a:rPr lang="en-US" smtClean="0"/>
            <a:t>Outreach</a:t>
          </a:r>
          <a:endParaRPr lang="en-US"/>
        </a:p>
      </dgm:t>
    </dgm:pt>
    <dgm:pt modelId="{415491D6-F014-48C6-B840-38A07306B70D}" type="parTrans" cxnId="{9830F569-389A-4F53-8819-B53766D4F9EC}">
      <dgm:prSet/>
      <dgm:spPr/>
      <dgm:t>
        <a:bodyPr/>
        <a:lstStyle/>
        <a:p>
          <a:endParaRPr lang="en-US"/>
        </a:p>
      </dgm:t>
    </dgm:pt>
    <dgm:pt modelId="{C2BB8D9C-549C-4184-8A20-1B76E63CF9C1}" type="sibTrans" cxnId="{9830F569-389A-4F53-8819-B53766D4F9EC}">
      <dgm:prSet/>
      <dgm:spPr/>
      <dgm:t>
        <a:bodyPr/>
        <a:lstStyle/>
        <a:p>
          <a:endParaRPr lang="en-US"/>
        </a:p>
      </dgm:t>
    </dgm:pt>
    <dgm:pt modelId="{F8E68FFF-43AD-4F4F-8FB8-4BA81C2D32FD}">
      <dgm:prSet custT="1"/>
      <dgm:spPr/>
      <dgm:t>
        <a:bodyPr/>
        <a:lstStyle/>
        <a:p>
          <a:pPr rtl="0"/>
          <a:r>
            <a:rPr lang="en-US" sz="1800" dirty="0" smtClean="0"/>
            <a:t>Provide program information</a:t>
          </a:r>
          <a:endParaRPr lang="en-US" sz="1800" dirty="0"/>
        </a:p>
      </dgm:t>
    </dgm:pt>
    <dgm:pt modelId="{6D8ED00C-4EA1-4FF0-AE86-FCDAA70EF4CA}" type="parTrans" cxnId="{46C4AD0A-CBA9-407E-8E34-0ABFC9E3B872}">
      <dgm:prSet/>
      <dgm:spPr/>
      <dgm:t>
        <a:bodyPr/>
        <a:lstStyle/>
        <a:p>
          <a:endParaRPr lang="en-US"/>
        </a:p>
      </dgm:t>
    </dgm:pt>
    <dgm:pt modelId="{3D47FBA9-B129-4DD2-A512-B89AD8A1B3C1}" type="sibTrans" cxnId="{46C4AD0A-CBA9-407E-8E34-0ABFC9E3B872}">
      <dgm:prSet/>
      <dgm:spPr/>
      <dgm:t>
        <a:bodyPr/>
        <a:lstStyle/>
        <a:p>
          <a:endParaRPr lang="en-US"/>
        </a:p>
      </dgm:t>
    </dgm:pt>
    <dgm:pt modelId="{82E47AE0-7203-4208-90AC-2EBD2A2D1ED7}">
      <dgm:prSet custT="1"/>
      <dgm:spPr/>
      <dgm:t>
        <a:bodyPr/>
        <a:lstStyle/>
        <a:p>
          <a:pPr rtl="0"/>
          <a:r>
            <a:rPr lang="en-US" sz="1800" dirty="0" smtClean="0"/>
            <a:t>Enter outreach activities into 811 PRA tracking system</a:t>
          </a:r>
          <a:endParaRPr lang="en-US" sz="1800" dirty="0"/>
        </a:p>
      </dgm:t>
    </dgm:pt>
    <dgm:pt modelId="{21532164-90E8-40BF-A197-E07C9BE0861A}" type="parTrans" cxnId="{7A472D9C-F718-4EEE-8B77-CB830A45E13C}">
      <dgm:prSet/>
      <dgm:spPr/>
      <dgm:t>
        <a:bodyPr/>
        <a:lstStyle/>
        <a:p>
          <a:endParaRPr lang="en-US"/>
        </a:p>
      </dgm:t>
    </dgm:pt>
    <dgm:pt modelId="{062395A1-4DA1-4404-A4D5-BACC459B1212}" type="sibTrans" cxnId="{7A472D9C-F718-4EEE-8B77-CB830A45E13C}">
      <dgm:prSet/>
      <dgm:spPr/>
      <dgm:t>
        <a:bodyPr/>
        <a:lstStyle/>
        <a:p>
          <a:endParaRPr lang="en-US"/>
        </a:p>
      </dgm:t>
    </dgm:pt>
    <dgm:pt modelId="{102322BD-CD96-4F91-85B6-F86B5685B9D1}">
      <dgm:prSet/>
      <dgm:spPr/>
      <dgm:t>
        <a:bodyPr/>
        <a:lstStyle/>
        <a:p>
          <a:pPr rtl="0"/>
          <a:r>
            <a:rPr lang="en-US" smtClean="0"/>
            <a:t>Referral</a:t>
          </a:r>
          <a:endParaRPr lang="en-US"/>
        </a:p>
      </dgm:t>
    </dgm:pt>
    <dgm:pt modelId="{B2FE9BED-5A8E-4DE0-B99F-FA10F03CD290}" type="parTrans" cxnId="{8C4AC57D-F5CE-437F-BED6-284210E781F6}">
      <dgm:prSet/>
      <dgm:spPr/>
      <dgm:t>
        <a:bodyPr/>
        <a:lstStyle/>
        <a:p>
          <a:endParaRPr lang="en-US"/>
        </a:p>
      </dgm:t>
    </dgm:pt>
    <dgm:pt modelId="{62B99215-99A5-422C-A47E-753D4CA0E461}" type="sibTrans" cxnId="{8C4AC57D-F5CE-437F-BED6-284210E781F6}">
      <dgm:prSet/>
      <dgm:spPr/>
      <dgm:t>
        <a:bodyPr/>
        <a:lstStyle/>
        <a:p>
          <a:endParaRPr lang="en-US"/>
        </a:p>
      </dgm:t>
    </dgm:pt>
    <dgm:pt modelId="{DFE0146A-7AFC-4D52-852A-0B525BB5B746}">
      <dgm:prSet custT="1"/>
      <dgm:spPr/>
      <dgm:t>
        <a:bodyPr/>
        <a:lstStyle/>
        <a:p>
          <a:pPr rtl="0"/>
          <a:r>
            <a:rPr lang="en-US" sz="1800" dirty="0" smtClean="0"/>
            <a:t>Register as user with Social Serve</a:t>
          </a:r>
          <a:endParaRPr lang="en-US" sz="1800" dirty="0"/>
        </a:p>
      </dgm:t>
    </dgm:pt>
    <dgm:pt modelId="{173ECB2C-2C2D-406D-8713-2DCDCB8F6E09}" type="parTrans" cxnId="{6F714EFA-6886-4EFC-83BB-EEFCB8B7ACF2}">
      <dgm:prSet/>
      <dgm:spPr/>
      <dgm:t>
        <a:bodyPr/>
        <a:lstStyle/>
        <a:p>
          <a:endParaRPr lang="en-US"/>
        </a:p>
      </dgm:t>
    </dgm:pt>
    <dgm:pt modelId="{8F6B8385-FF56-426E-BED0-84C8ACAE4825}" type="sibTrans" cxnId="{6F714EFA-6886-4EFC-83BB-EEFCB8B7ACF2}">
      <dgm:prSet/>
      <dgm:spPr/>
      <dgm:t>
        <a:bodyPr/>
        <a:lstStyle/>
        <a:p>
          <a:endParaRPr lang="en-US"/>
        </a:p>
      </dgm:t>
    </dgm:pt>
    <dgm:pt modelId="{902D6903-F6A3-4B85-AB11-5DED0BBCAF66}">
      <dgm:prSet custT="1"/>
      <dgm:spPr/>
      <dgm:t>
        <a:bodyPr/>
        <a:lstStyle/>
        <a:p>
          <a:pPr rtl="0"/>
          <a:r>
            <a:rPr lang="en-US" sz="1800" dirty="0" smtClean="0"/>
            <a:t>Identify and overcome challenges – criminal background and credit, housing history</a:t>
          </a:r>
          <a:endParaRPr lang="en-US" sz="1800" dirty="0"/>
        </a:p>
      </dgm:t>
    </dgm:pt>
    <dgm:pt modelId="{C3AA5AE7-6EBB-4815-B116-E23B33A30489}" type="parTrans" cxnId="{F1EF050A-5D0F-4B6E-B583-BE627D04DD36}">
      <dgm:prSet/>
      <dgm:spPr/>
      <dgm:t>
        <a:bodyPr/>
        <a:lstStyle/>
        <a:p>
          <a:endParaRPr lang="en-US"/>
        </a:p>
      </dgm:t>
    </dgm:pt>
    <dgm:pt modelId="{B592DACD-45C9-4469-9018-93A3A8CEEBA9}" type="sibTrans" cxnId="{F1EF050A-5D0F-4B6E-B583-BE627D04DD36}">
      <dgm:prSet/>
      <dgm:spPr/>
      <dgm:t>
        <a:bodyPr/>
        <a:lstStyle/>
        <a:p>
          <a:endParaRPr lang="en-US"/>
        </a:p>
      </dgm:t>
    </dgm:pt>
    <dgm:pt modelId="{499B60D0-9865-4403-BA47-616B74E6022F}">
      <dgm:prSet custT="1"/>
      <dgm:spPr/>
      <dgm:t>
        <a:bodyPr/>
        <a:lstStyle/>
        <a:p>
          <a:pPr rtl="0"/>
          <a:r>
            <a:rPr lang="en-US" sz="1800" dirty="0" smtClean="0"/>
            <a:t>Keep information current in MPAH referral system</a:t>
          </a:r>
          <a:endParaRPr lang="en-US" sz="1800" dirty="0"/>
        </a:p>
      </dgm:t>
    </dgm:pt>
    <dgm:pt modelId="{ABD639A3-61C4-4E8D-ACB2-0D0199033172}" type="parTrans" cxnId="{4109B5CC-541F-4A65-B913-3D9F8567BC95}">
      <dgm:prSet/>
      <dgm:spPr/>
      <dgm:t>
        <a:bodyPr/>
        <a:lstStyle/>
        <a:p>
          <a:endParaRPr lang="en-US"/>
        </a:p>
      </dgm:t>
    </dgm:pt>
    <dgm:pt modelId="{E28E7201-259F-4469-89FE-3477FE43CE11}" type="sibTrans" cxnId="{4109B5CC-541F-4A65-B913-3D9F8567BC95}">
      <dgm:prSet/>
      <dgm:spPr/>
      <dgm:t>
        <a:bodyPr/>
        <a:lstStyle/>
        <a:p>
          <a:endParaRPr lang="en-US"/>
        </a:p>
      </dgm:t>
    </dgm:pt>
    <dgm:pt modelId="{2643DA47-7B3F-449F-92AE-B4E8C655EBC7}">
      <dgm:prSet/>
      <dgm:spPr/>
      <dgm:t>
        <a:bodyPr/>
        <a:lstStyle/>
        <a:p>
          <a:pPr rtl="0"/>
          <a:r>
            <a:rPr lang="en-US" smtClean="0"/>
            <a:t>Transition Planning</a:t>
          </a:r>
          <a:endParaRPr lang="en-US"/>
        </a:p>
      </dgm:t>
    </dgm:pt>
    <dgm:pt modelId="{4DB25543-C182-4FDC-93BE-59A67F345EE3}" type="parTrans" cxnId="{2765F721-4EB5-454A-B62D-47824509AE9F}">
      <dgm:prSet/>
      <dgm:spPr/>
      <dgm:t>
        <a:bodyPr/>
        <a:lstStyle/>
        <a:p>
          <a:endParaRPr lang="en-US"/>
        </a:p>
      </dgm:t>
    </dgm:pt>
    <dgm:pt modelId="{39D29328-6C20-465D-8336-15EE97371E57}" type="sibTrans" cxnId="{2765F721-4EB5-454A-B62D-47824509AE9F}">
      <dgm:prSet/>
      <dgm:spPr/>
      <dgm:t>
        <a:bodyPr/>
        <a:lstStyle/>
        <a:p>
          <a:endParaRPr lang="en-US"/>
        </a:p>
      </dgm:t>
    </dgm:pt>
    <dgm:pt modelId="{B1F8C1B0-BD77-425C-85C8-F1452102933C}">
      <dgm:prSet custT="1"/>
      <dgm:spPr/>
      <dgm:t>
        <a:bodyPr/>
        <a:lstStyle/>
        <a:p>
          <a:pPr rtl="0"/>
          <a:r>
            <a:rPr lang="en-US" sz="1800" dirty="0" smtClean="0"/>
            <a:t>Coordinate and facilitate access to services and housing</a:t>
          </a:r>
          <a:endParaRPr lang="en-US" sz="1800" dirty="0"/>
        </a:p>
      </dgm:t>
    </dgm:pt>
    <dgm:pt modelId="{758B5C83-E3CA-4F14-BD7E-F77143FF350E}" type="parTrans" cxnId="{CD7BD0DD-B48A-4B51-9D78-D3980908214E}">
      <dgm:prSet/>
      <dgm:spPr/>
      <dgm:t>
        <a:bodyPr/>
        <a:lstStyle/>
        <a:p>
          <a:endParaRPr lang="en-US"/>
        </a:p>
      </dgm:t>
    </dgm:pt>
    <dgm:pt modelId="{C120D0B7-BCCB-4405-BBCB-FE93BE5FA03C}" type="sibTrans" cxnId="{CD7BD0DD-B48A-4B51-9D78-D3980908214E}">
      <dgm:prSet/>
      <dgm:spPr/>
      <dgm:t>
        <a:bodyPr/>
        <a:lstStyle/>
        <a:p>
          <a:endParaRPr lang="en-US"/>
        </a:p>
      </dgm:t>
    </dgm:pt>
    <dgm:pt modelId="{BBC083E2-E322-44B6-BD2E-9AC5AD91B270}">
      <dgm:prSet custT="1"/>
      <dgm:spPr/>
      <dgm:t>
        <a:bodyPr/>
        <a:lstStyle/>
        <a:p>
          <a:pPr rtl="0"/>
          <a:r>
            <a:rPr lang="en-US" sz="1800" dirty="0" smtClean="0"/>
            <a:t>Obtain needed documentation (i.e. birth certificate, benefit letter)</a:t>
          </a:r>
          <a:endParaRPr lang="en-US" sz="1800" dirty="0"/>
        </a:p>
      </dgm:t>
    </dgm:pt>
    <dgm:pt modelId="{8EA89079-19C2-4848-9064-E92B2DDB6F31}" type="parTrans" cxnId="{BA20E18A-119A-49F9-A403-768D2F685D7C}">
      <dgm:prSet/>
      <dgm:spPr/>
      <dgm:t>
        <a:bodyPr/>
        <a:lstStyle/>
        <a:p>
          <a:endParaRPr lang="en-US"/>
        </a:p>
      </dgm:t>
    </dgm:pt>
    <dgm:pt modelId="{58B08FBB-FB6B-4B9B-A983-256269D552E4}" type="sibTrans" cxnId="{BA20E18A-119A-49F9-A403-768D2F685D7C}">
      <dgm:prSet/>
      <dgm:spPr/>
      <dgm:t>
        <a:bodyPr/>
        <a:lstStyle/>
        <a:p>
          <a:endParaRPr lang="en-US"/>
        </a:p>
      </dgm:t>
    </dgm:pt>
    <dgm:pt modelId="{3C8E62A1-8293-43BA-9855-626759980268}">
      <dgm:prSet custT="1"/>
      <dgm:spPr/>
      <dgm:t>
        <a:bodyPr/>
        <a:lstStyle/>
        <a:p>
          <a:pPr rtl="0"/>
          <a:r>
            <a:rPr lang="en-US" sz="1800" dirty="0" smtClean="0"/>
            <a:t>Assist with applications, reasonable accommodations</a:t>
          </a:r>
          <a:endParaRPr lang="en-US" sz="1800" dirty="0"/>
        </a:p>
      </dgm:t>
    </dgm:pt>
    <dgm:pt modelId="{FE5BDB24-E71D-41BC-903F-22A724E20B17}" type="parTrans" cxnId="{1AED0A65-810F-4D21-8FDA-BFAF7916490F}">
      <dgm:prSet/>
      <dgm:spPr/>
      <dgm:t>
        <a:bodyPr/>
        <a:lstStyle/>
        <a:p>
          <a:endParaRPr lang="en-US"/>
        </a:p>
      </dgm:t>
    </dgm:pt>
    <dgm:pt modelId="{4E9C8AE0-1FD3-4992-BD33-EF04AB7D4EE2}" type="sibTrans" cxnId="{1AED0A65-810F-4D21-8FDA-BFAF7916490F}">
      <dgm:prSet/>
      <dgm:spPr/>
      <dgm:t>
        <a:bodyPr/>
        <a:lstStyle/>
        <a:p>
          <a:endParaRPr lang="en-US"/>
        </a:p>
      </dgm:t>
    </dgm:pt>
    <dgm:pt modelId="{BF88F188-9A91-4675-B45C-DF5A81613863}">
      <dgm:prSet/>
      <dgm:spPr/>
      <dgm:t>
        <a:bodyPr/>
        <a:lstStyle/>
        <a:p>
          <a:pPr rtl="0"/>
          <a:r>
            <a:rPr lang="en-US" dirty="0" smtClean="0"/>
            <a:t>Housing Retention</a:t>
          </a:r>
          <a:endParaRPr lang="en-US" dirty="0"/>
        </a:p>
      </dgm:t>
    </dgm:pt>
    <dgm:pt modelId="{091BFC41-2D91-421C-BB33-D67937FF7B74}" type="parTrans" cxnId="{602FD1FD-6B4B-4227-A8A6-2D0F7F505CBD}">
      <dgm:prSet/>
      <dgm:spPr/>
      <dgm:t>
        <a:bodyPr/>
        <a:lstStyle/>
        <a:p>
          <a:endParaRPr lang="en-US"/>
        </a:p>
      </dgm:t>
    </dgm:pt>
    <dgm:pt modelId="{3E2B9270-768E-407A-9070-8E346FA48911}" type="sibTrans" cxnId="{602FD1FD-6B4B-4227-A8A6-2D0F7F505CBD}">
      <dgm:prSet/>
      <dgm:spPr/>
      <dgm:t>
        <a:bodyPr/>
        <a:lstStyle/>
        <a:p>
          <a:endParaRPr lang="en-US"/>
        </a:p>
      </dgm:t>
    </dgm:pt>
    <dgm:pt modelId="{771408C7-EF5A-4F44-8D39-6586A1E2FB3C}">
      <dgm:prSet custT="1"/>
      <dgm:spPr/>
      <dgm:t>
        <a:bodyPr/>
        <a:lstStyle/>
        <a:p>
          <a:pPr rtl="0"/>
          <a:r>
            <a:rPr lang="en-US" sz="1800" dirty="0" smtClean="0"/>
            <a:t>Ongoing contact with tenant</a:t>
          </a:r>
          <a:endParaRPr lang="en-US" sz="1800" dirty="0"/>
        </a:p>
      </dgm:t>
    </dgm:pt>
    <dgm:pt modelId="{F36EE374-BC40-4F03-8C79-6B5EAA37A865}" type="parTrans" cxnId="{093F9D4B-56EF-4035-9964-2E25265C37AC}">
      <dgm:prSet/>
      <dgm:spPr/>
      <dgm:t>
        <a:bodyPr/>
        <a:lstStyle/>
        <a:p>
          <a:endParaRPr lang="en-US"/>
        </a:p>
      </dgm:t>
    </dgm:pt>
    <dgm:pt modelId="{9EC7CD68-B7E0-41C8-9A0C-980312DF7007}" type="sibTrans" cxnId="{093F9D4B-56EF-4035-9964-2E25265C37AC}">
      <dgm:prSet/>
      <dgm:spPr/>
      <dgm:t>
        <a:bodyPr/>
        <a:lstStyle/>
        <a:p>
          <a:endParaRPr lang="en-US"/>
        </a:p>
      </dgm:t>
    </dgm:pt>
    <dgm:pt modelId="{34F3FC16-5460-485F-842D-90D8511DD789}">
      <dgm:prSet custT="1"/>
      <dgm:spPr/>
      <dgm:t>
        <a:bodyPr/>
        <a:lstStyle/>
        <a:p>
          <a:pPr rtl="0"/>
          <a:r>
            <a:rPr lang="en-US" sz="1800" dirty="0" smtClean="0"/>
            <a:t>Work with property manager, tenant and MFP HD to resolve issues</a:t>
          </a:r>
          <a:endParaRPr lang="en-US" sz="1800" dirty="0"/>
        </a:p>
      </dgm:t>
    </dgm:pt>
    <dgm:pt modelId="{A920CD55-03C2-48C7-85D2-F673A4B5D246}" type="parTrans" cxnId="{A6F55625-16E1-48AD-9A96-A2E0F82145AB}">
      <dgm:prSet/>
      <dgm:spPr/>
      <dgm:t>
        <a:bodyPr/>
        <a:lstStyle/>
        <a:p>
          <a:endParaRPr lang="en-US"/>
        </a:p>
      </dgm:t>
    </dgm:pt>
    <dgm:pt modelId="{5DFFFF67-FB38-43F8-B6F3-9F262DD262D0}" type="sibTrans" cxnId="{A6F55625-16E1-48AD-9A96-A2E0F82145AB}">
      <dgm:prSet/>
      <dgm:spPr/>
      <dgm:t>
        <a:bodyPr/>
        <a:lstStyle/>
        <a:p>
          <a:endParaRPr lang="en-US"/>
        </a:p>
      </dgm:t>
    </dgm:pt>
    <dgm:pt modelId="{66453705-6CF9-42F5-9BD5-4EB5FFA5C1FD}" type="pres">
      <dgm:prSet presAssocID="{CF82B73E-EBB9-414C-996A-01C4C8D316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95F025-18CE-4B7E-81D3-9BCAF5EF4E3D}" type="pres">
      <dgm:prSet presAssocID="{C933896E-6044-456F-91DA-C370A5AFFAC0}" presName="linNode" presStyleCnt="0"/>
      <dgm:spPr/>
    </dgm:pt>
    <dgm:pt modelId="{BA068E47-4A32-4BA7-BE81-D17488D78E10}" type="pres">
      <dgm:prSet presAssocID="{C933896E-6044-456F-91DA-C370A5AFFAC0}" presName="parentText" presStyleLbl="node1" presStyleIdx="0" presStyleCnt="4" custScaleX="803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D0EC8-EC69-4A19-971E-62A2FEC521AF}" type="pres">
      <dgm:prSet presAssocID="{C933896E-6044-456F-91DA-C370A5AFFAC0}" presName="descendantText" presStyleLbl="alignAccFollowNode1" presStyleIdx="0" presStyleCnt="4" custScaleX="1057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61928-4CA6-4CBF-B5F5-D61AAD90589D}" type="pres">
      <dgm:prSet presAssocID="{C2BB8D9C-549C-4184-8A20-1B76E63CF9C1}" presName="sp" presStyleCnt="0"/>
      <dgm:spPr/>
    </dgm:pt>
    <dgm:pt modelId="{D585C43C-1A3B-4A07-B4FB-0FDDBFE6AC72}" type="pres">
      <dgm:prSet presAssocID="{102322BD-CD96-4F91-85B6-F86B5685B9D1}" presName="linNode" presStyleCnt="0"/>
      <dgm:spPr/>
    </dgm:pt>
    <dgm:pt modelId="{340722D9-B9C7-4BE5-B783-AB8EB6068959}" type="pres">
      <dgm:prSet presAssocID="{102322BD-CD96-4F91-85B6-F86B5685B9D1}" presName="parentText" presStyleLbl="node1" presStyleIdx="1" presStyleCnt="4" custScaleX="80488" custLinFactNeighborY="-22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06575-EABA-4F60-967A-FD4197E96FC3}" type="pres">
      <dgm:prSet presAssocID="{102322BD-CD96-4F91-85B6-F86B5685B9D1}" presName="descendantText" presStyleLbl="alignAccFollowNode1" presStyleIdx="1" presStyleCnt="4" custScaleX="106301" custScaleY="161371" custLinFactNeighborX="-97" custLinFactNeighborY="-7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C3E60-FD41-46AD-BB51-A228AD47E051}" type="pres">
      <dgm:prSet presAssocID="{62B99215-99A5-422C-A47E-753D4CA0E461}" presName="sp" presStyleCnt="0"/>
      <dgm:spPr/>
    </dgm:pt>
    <dgm:pt modelId="{C8834AD2-F454-4234-9176-944384915193}" type="pres">
      <dgm:prSet presAssocID="{2643DA47-7B3F-449F-92AE-B4E8C655EBC7}" presName="linNode" presStyleCnt="0"/>
      <dgm:spPr/>
    </dgm:pt>
    <dgm:pt modelId="{D10117D7-F5DE-444D-B6D6-FAB982D1BFCC}" type="pres">
      <dgm:prSet presAssocID="{2643DA47-7B3F-449F-92AE-B4E8C655EBC7}" presName="parentText" presStyleLbl="node1" presStyleIdx="2" presStyleCnt="4" custScaleX="8048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FB42B-FD6D-4FD9-B5AF-8BC9B0212488}" type="pres">
      <dgm:prSet presAssocID="{2643DA47-7B3F-449F-92AE-B4E8C655EBC7}" presName="descendantText" presStyleLbl="alignAccFollowNode1" presStyleIdx="2" presStyleCnt="4" custScaleX="106306" custScaleY="196076" custLinFactNeighborX="592" custLinFactNeighborY="44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BF340-BF38-4F63-84CB-8FA6DECB0CE5}" type="pres">
      <dgm:prSet presAssocID="{39D29328-6C20-465D-8336-15EE97371E57}" presName="sp" presStyleCnt="0"/>
      <dgm:spPr/>
    </dgm:pt>
    <dgm:pt modelId="{9FA0512A-D89F-4EC3-B108-41CDECFEAAD2}" type="pres">
      <dgm:prSet presAssocID="{BF88F188-9A91-4675-B45C-DF5A81613863}" presName="linNode" presStyleCnt="0"/>
      <dgm:spPr/>
    </dgm:pt>
    <dgm:pt modelId="{37C7E1FF-BA07-4BDF-8DA1-DF6E6B6E43D2}" type="pres">
      <dgm:prSet presAssocID="{BF88F188-9A91-4675-B45C-DF5A81613863}" presName="parentText" presStyleLbl="node1" presStyleIdx="3" presStyleCnt="4" custScaleX="80505" custLinFactNeighborX="-1425" custLinFactNeighborY="-16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95120-7B66-431F-ABE8-607E873EFDE8}" type="pres">
      <dgm:prSet presAssocID="{BF88F188-9A91-4675-B45C-DF5A81613863}" presName="descendantText" presStyleLbl="alignAccFollowNode1" presStyleIdx="3" presStyleCnt="4" custScaleX="105483" custLinFactNeighborX="495" custLinFactNeighborY="50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063A61-DB9E-4E5A-A673-6226E1B0EABB}" type="presOf" srcId="{BBC083E2-E322-44B6-BD2E-9AC5AD91B270}" destId="{EB2FB42B-FD6D-4FD9-B5AF-8BC9B0212488}" srcOrd="0" destOrd="1" presId="urn:microsoft.com/office/officeart/2005/8/layout/vList5"/>
    <dgm:cxn modelId="{60154589-46A5-44F5-BC0B-84E206B795F3}" type="presOf" srcId="{771408C7-EF5A-4F44-8D39-6586A1E2FB3C}" destId="{8A495120-7B66-431F-ABE8-607E873EFDE8}" srcOrd="0" destOrd="0" presId="urn:microsoft.com/office/officeart/2005/8/layout/vList5"/>
    <dgm:cxn modelId="{B751A3AB-9790-40EB-85A4-14F167156F15}" type="presOf" srcId="{CF82B73E-EBB9-414C-996A-01C4C8D316C9}" destId="{66453705-6CF9-42F5-9BD5-4EB5FFA5C1FD}" srcOrd="0" destOrd="0" presId="urn:microsoft.com/office/officeart/2005/8/layout/vList5"/>
    <dgm:cxn modelId="{9830F569-389A-4F53-8819-B53766D4F9EC}" srcId="{CF82B73E-EBB9-414C-996A-01C4C8D316C9}" destId="{C933896E-6044-456F-91DA-C370A5AFFAC0}" srcOrd="0" destOrd="0" parTransId="{415491D6-F014-48C6-B840-38A07306B70D}" sibTransId="{C2BB8D9C-549C-4184-8A20-1B76E63CF9C1}"/>
    <dgm:cxn modelId="{7A472D9C-F718-4EEE-8B77-CB830A45E13C}" srcId="{C933896E-6044-456F-91DA-C370A5AFFAC0}" destId="{82E47AE0-7203-4208-90AC-2EBD2A2D1ED7}" srcOrd="1" destOrd="0" parTransId="{21532164-90E8-40BF-A197-E07C9BE0861A}" sibTransId="{062395A1-4DA1-4404-A4D5-BACC459B1212}"/>
    <dgm:cxn modelId="{F1EF050A-5D0F-4B6E-B583-BE627D04DD36}" srcId="{102322BD-CD96-4F91-85B6-F86B5685B9D1}" destId="{902D6903-F6A3-4B85-AB11-5DED0BBCAF66}" srcOrd="1" destOrd="0" parTransId="{C3AA5AE7-6EBB-4815-B116-E23B33A30489}" sibTransId="{B592DACD-45C9-4469-9018-93A3A8CEEBA9}"/>
    <dgm:cxn modelId="{D60C42CA-0CD5-4BA1-9287-0FA0FD54B998}" type="presOf" srcId="{902D6903-F6A3-4B85-AB11-5DED0BBCAF66}" destId="{B4706575-EABA-4F60-967A-FD4197E96FC3}" srcOrd="0" destOrd="1" presId="urn:microsoft.com/office/officeart/2005/8/layout/vList5"/>
    <dgm:cxn modelId="{093F9D4B-56EF-4035-9964-2E25265C37AC}" srcId="{BF88F188-9A91-4675-B45C-DF5A81613863}" destId="{771408C7-EF5A-4F44-8D39-6586A1E2FB3C}" srcOrd="0" destOrd="0" parTransId="{F36EE374-BC40-4F03-8C79-6B5EAA37A865}" sibTransId="{9EC7CD68-B7E0-41C8-9A0C-980312DF7007}"/>
    <dgm:cxn modelId="{2765F721-4EB5-454A-B62D-47824509AE9F}" srcId="{CF82B73E-EBB9-414C-996A-01C4C8D316C9}" destId="{2643DA47-7B3F-449F-92AE-B4E8C655EBC7}" srcOrd="2" destOrd="0" parTransId="{4DB25543-C182-4FDC-93BE-59A67F345EE3}" sibTransId="{39D29328-6C20-465D-8336-15EE97371E57}"/>
    <dgm:cxn modelId="{6F714EFA-6886-4EFC-83BB-EEFCB8B7ACF2}" srcId="{102322BD-CD96-4F91-85B6-F86B5685B9D1}" destId="{DFE0146A-7AFC-4D52-852A-0B525BB5B746}" srcOrd="0" destOrd="0" parTransId="{173ECB2C-2C2D-406D-8713-2DCDCB8F6E09}" sibTransId="{8F6B8385-FF56-426E-BED0-84C8ACAE4825}"/>
    <dgm:cxn modelId="{B74ED0FC-99E8-4394-B629-4C9FB3962A0B}" type="presOf" srcId="{DFE0146A-7AFC-4D52-852A-0B525BB5B746}" destId="{B4706575-EABA-4F60-967A-FD4197E96FC3}" srcOrd="0" destOrd="0" presId="urn:microsoft.com/office/officeart/2005/8/layout/vList5"/>
    <dgm:cxn modelId="{5BE44C61-7ACA-4989-B43D-ABDDA4D52B0B}" type="presOf" srcId="{102322BD-CD96-4F91-85B6-F86B5685B9D1}" destId="{340722D9-B9C7-4BE5-B783-AB8EB6068959}" srcOrd="0" destOrd="0" presId="urn:microsoft.com/office/officeart/2005/8/layout/vList5"/>
    <dgm:cxn modelId="{46C4AD0A-CBA9-407E-8E34-0ABFC9E3B872}" srcId="{C933896E-6044-456F-91DA-C370A5AFFAC0}" destId="{F8E68FFF-43AD-4F4F-8FB8-4BA81C2D32FD}" srcOrd="0" destOrd="0" parTransId="{6D8ED00C-4EA1-4FF0-AE86-FCDAA70EF4CA}" sibTransId="{3D47FBA9-B129-4DD2-A512-B89AD8A1B3C1}"/>
    <dgm:cxn modelId="{1C253D00-8021-4E78-B38D-38042E53346E}" type="presOf" srcId="{B1F8C1B0-BD77-425C-85C8-F1452102933C}" destId="{EB2FB42B-FD6D-4FD9-B5AF-8BC9B0212488}" srcOrd="0" destOrd="0" presId="urn:microsoft.com/office/officeart/2005/8/layout/vList5"/>
    <dgm:cxn modelId="{BA20E18A-119A-49F9-A403-768D2F685D7C}" srcId="{2643DA47-7B3F-449F-92AE-B4E8C655EBC7}" destId="{BBC083E2-E322-44B6-BD2E-9AC5AD91B270}" srcOrd="1" destOrd="0" parTransId="{8EA89079-19C2-4848-9064-E92B2DDB6F31}" sibTransId="{58B08FBB-FB6B-4B9B-A983-256269D552E4}"/>
    <dgm:cxn modelId="{602FD1FD-6B4B-4227-A8A6-2D0F7F505CBD}" srcId="{CF82B73E-EBB9-414C-996A-01C4C8D316C9}" destId="{BF88F188-9A91-4675-B45C-DF5A81613863}" srcOrd="3" destOrd="0" parTransId="{091BFC41-2D91-421C-BB33-D67937FF7B74}" sibTransId="{3E2B9270-768E-407A-9070-8E346FA48911}"/>
    <dgm:cxn modelId="{1576BFC2-35D1-4071-8E26-501A653A9949}" type="presOf" srcId="{2643DA47-7B3F-449F-92AE-B4E8C655EBC7}" destId="{D10117D7-F5DE-444D-B6D6-FAB982D1BFCC}" srcOrd="0" destOrd="0" presId="urn:microsoft.com/office/officeart/2005/8/layout/vList5"/>
    <dgm:cxn modelId="{8C4AC57D-F5CE-437F-BED6-284210E781F6}" srcId="{CF82B73E-EBB9-414C-996A-01C4C8D316C9}" destId="{102322BD-CD96-4F91-85B6-F86B5685B9D1}" srcOrd="1" destOrd="0" parTransId="{B2FE9BED-5A8E-4DE0-B99F-FA10F03CD290}" sibTransId="{62B99215-99A5-422C-A47E-753D4CA0E461}"/>
    <dgm:cxn modelId="{A6F55625-16E1-48AD-9A96-A2E0F82145AB}" srcId="{BF88F188-9A91-4675-B45C-DF5A81613863}" destId="{34F3FC16-5460-485F-842D-90D8511DD789}" srcOrd="1" destOrd="0" parTransId="{A920CD55-03C2-48C7-85D2-F673A4B5D246}" sibTransId="{5DFFFF67-FB38-43F8-B6F3-9F262DD262D0}"/>
    <dgm:cxn modelId="{3AD83B19-0953-4632-9A8A-328ECAC1A1B3}" type="presOf" srcId="{3C8E62A1-8293-43BA-9855-626759980268}" destId="{EB2FB42B-FD6D-4FD9-B5AF-8BC9B0212488}" srcOrd="0" destOrd="2" presId="urn:microsoft.com/office/officeart/2005/8/layout/vList5"/>
    <dgm:cxn modelId="{EA50CE5F-CE15-4040-AC13-A84F8E8F49AA}" type="presOf" srcId="{82E47AE0-7203-4208-90AC-2EBD2A2D1ED7}" destId="{64ED0EC8-EC69-4A19-971E-62A2FEC521AF}" srcOrd="0" destOrd="1" presId="urn:microsoft.com/office/officeart/2005/8/layout/vList5"/>
    <dgm:cxn modelId="{1AED0A65-810F-4D21-8FDA-BFAF7916490F}" srcId="{2643DA47-7B3F-449F-92AE-B4E8C655EBC7}" destId="{3C8E62A1-8293-43BA-9855-626759980268}" srcOrd="2" destOrd="0" parTransId="{FE5BDB24-E71D-41BC-903F-22A724E20B17}" sibTransId="{4E9C8AE0-1FD3-4992-BD33-EF04AB7D4EE2}"/>
    <dgm:cxn modelId="{CD7BD0DD-B48A-4B51-9D78-D3980908214E}" srcId="{2643DA47-7B3F-449F-92AE-B4E8C655EBC7}" destId="{B1F8C1B0-BD77-425C-85C8-F1452102933C}" srcOrd="0" destOrd="0" parTransId="{758B5C83-E3CA-4F14-BD7E-F77143FF350E}" sibTransId="{C120D0B7-BCCB-4405-BBCB-FE93BE5FA03C}"/>
    <dgm:cxn modelId="{92430E9F-EBC1-4B3B-AC73-1A9BF3AEDF14}" type="presOf" srcId="{C933896E-6044-456F-91DA-C370A5AFFAC0}" destId="{BA068E47-4A32-4BA7-BE81-D17488D78E10}" srcOrd="0" destOrd="0" presId="urn:microsoft.com/office/officeart/2005/8/layout/vList5"/>
    <dgm:cxn modelId="{3AD2F672-3DBA-4094-956B-B036D6450533}" type="presOf" srcId="{F8E68FFF-43AD-4F4F-8FB8-4BA81C2D32FD}" destId="{64ED0EC8-EC69-4A19-971E-62A2FEC521AF}" srcOrd="0" destOrd="0" presId="urn:microsoft.com/office/officeart/2005/8/layout/vList5"/>
    <dgm:cxn modelId="{30D730F7-A0C4-4681-BC9C-5C9C899CCAE8}" type="presOf" srcId="{499B60D0-9865-4403-BA47-616B74E6022F}" destId="{B4706575-EABA-4F60-967A-FD4197E96FC3}" srcOrd="0" destOrd="2" presId="urn:microsoft.com/office/officeart/2005/8/layout/vList5"/>
    <dgm:cxn modelId="{4F81E011-74E4-4A6B-93B4-000082636B99}" type="presOf" srcId="{34F3FC16-5460-485F-842D-90D8511DD789}" destId="{8A495120-7B66-431F-ABE8-607E873EFDE8}" srcOrd="0" destOrd="1" presId="urn:microsoft.com/office/officeart/2005/8/layout/vList5"/>
    <dgm:cxn modelId="{4109B5CC-541F-4A65-B913-3D9F8567BC95}" srcId="{102322BD-CD96-4F91-85B6-F86B5685B9D1}" destId="{499B60D0-9865-4403-BA47-616B74E6022F}" srcOrd="2" destOrd="0" parTransId="{ABD639A3-61C4-4E8D-ACB2-0D0199033172}" sibTransId="{E28E7201-259F-4469-89FE-3477FE43CE11}"/>
    <dgm:cxn modelId="{1D812B80-2D39-429D-BB32-3C115CFFFF0B}" type="presOf" srcId="{BF88F188-9A91-4675-B45C-DF5A81613863}" destId="{37C7E1FF-BA07-4BDF-8DA1-DF6E6B6E43D2}" srcOrd="0" destOrd="0" presId="urn:microsoft.com/office/officeart/2005/8/layout/vList5"/>
    <dgm:cxn modelId="{F50E35CF-B515-4A43-A661-0139F928BA73}" type="presParOf" srcId="{66453705-6CF9-42F5-9BD5-4EB5FFA5C1FD}" destId="{9795F025-18CE-4B7E-81D3-9BCAF5EF4E3D}" srcOrd="0" destOrd="0" presId="urn:microsoft.com/office/officeart/2005/8/layout/vList5"/>
    <dgm:cxn modelId="{F96D0377-01B2-4CD7-BC13-6DE27A6EBC0F}" type="presParOf" srcId="{9795F025-18CE-4B7E-81D3-9BCAF5EF4E3D}" destId="{BA068E47-4A32-4BA7-BE81-D17488D78E10}" srcOrd="0" destOrd="0" presId="urn:microsoft.com/office/officeart/2005/8/layout/vList5"/>
    <dgm:cxn modelId="{065DF91F-4062-4E6D-B5C9-F119659DF672}" type="presParOf" srcId="{9795F025-18CE-4B7E-81D3-9BCAF5EF4E3D}" destId="{64ED0EC8-EC69-4A19-971E-62A2FEC521AF}" srcOrd="1" destOrd="0" presId="urn:microsoft.com/office/officeart/2005/8/layout/vList5"/>
    <dgm:cxn modelId="{0FC98950-C6DC-4462-A42D-33413C59712B}" type="presParOf" srcId="{66453705-6CF9-42F5-9BD5-4EB5FFA5C1FD}" destId="{ACD61928-4CA6-4CBF-B5F5-D61AAD90589D}" srcOrd="1" destOrd="0" presId="urn:microsoft.com/office/officeart/2005/8/layout/vList5"/>
    <dgm:cxn modelId="{56CED4D1-72B8-45BF-AB8A-2FEDD1084063}" type="presParOf" srcId="{66453705-6CF9-42F5-9BD5-4EB5FFA5C1FD}" destId="{D585C43C-1A3B-4A07-B4FB-0FDDBFE6AC72}" srcOrd="2" destOrd="0" presId="urn:microsoft.com/office/officeart/2005/8/layout/vList5"/>
    <dgm:cxn modelId="{89748DAC-F80A-42B2-B29E-7BBF89580587}" type="presParOf" srcId="{D585C43C-1A3B-4A07-B4FB-0FDDBFE6AC72}" destId="{340722D9-B9C7-4BE5-B783-AB8EB6068959}" srcOrd="0" destOrd="0" presId="urn:microsoft.com/office/officeart/2005/8/layout/vList5"/>
    <dgm:cxn modelId="{35401ED4-F453-4814-8D3E-10B8DE63E7E7}" type="presParOf" srcId="{D585C43C-1A3B-4A07-B4FB-0FDDBFE6AC72}" destId="{B4706575-EABA-4F60-967A-FD4197E96FC3}" srcOrd="1" destOrd="0" presId="urn:microsoft.com/office/officeart/2005/8/layout/vList5"/>
    <dgm:cxn modelId="{B50B16F3-3CB1-4A7E-8AA2-597C5A185760}" type="presParOf" srcId="{66453705-6CF9-42F5-9BD5-4EB5FFA5C1FD}" destId="{119C3E60-FD41-46AD-BB51-A228AD47E051}" srcOrd="3" destOrd="0" presId="urn:microsoft.com/office/officeart/2005/8/layout/vList5"/>
    <dgm:cxn modelId="{54640ADE-089F-4963-851E-A55D601BB22C}" type="presParOf" srcId="{66453705-6CF9-42F5-9BD5-4EB5FFA5C1FD}" destId="{C8834AD2-F454-4234-9176-944384915193}" srcOrd="4" destOrd="0" presId="urn:microsoft.com/office/officeart/2005/8/layout/vList5"/>
    <dgm:cxn modelId="{B18E8508-5DC9-4F69-834C-21ADC0304B99}" type="presParOf" srcId="{C8834AD2-F454-4234-9176-944384915193}" destId="{D10117D7-F5DE-444D-B6D6-FAB982D1BFCC}" srcOrd="0" destOrd="0" presId="urn:microsoft.com/office/officeart/2005/8/layout/vList5"/>
    <dgm:cxn modelId="{1EB82AD0-33A1-4283-8EF5-EE8DE5B1FAB2}" type="presParOf" srcId="{C8834AD2-F454-4234-9176-944384915193}" destId="{EB2FB42B-FD6D-4FD9-B5AF-8BC9B0212488}" srcOrd="1" destOrd="0" presId="urn:microsoft.com/office/officeart/2005/8/layout/vList5"/>
    <dgm:cxn modelId="{F43733FB-2399-4FD4-8465-680C0E7953C3}" type="presParOf" srcId="{66453705-6CF9-42F5-9BD5-4EB5FFA5C1FD}" destId="{767BF340-BF38-4F63-84CB-8FA6DECB0CE5}" srcOrd="5" destOrd="0" presId="urn:microsoft.com/office/officeart/2005/8/layout/vList5"/>
    <dgm:cxn modelId="{0E3BDA85-098A-4A70-8CCF-BC04461037B1}" type="presParOf" srcId="{66453705-6CF9-42F5-9BD5-4EB5FFA5C1FD}" destId="{9FA0512A-D89F-4EC3-B108-41CDECFEAAD2}" srcOrd="6" destOrd="0" presId="urn:microsoft.com/office/officeart/2005/8/layout/vList5"/>
    <dgm:cxn modelId="{47162082-966C-4DD2-B8E8-982391C5C322}" type="presParOf" srcId="{9FA0512A-D89F-4EC3-B108-41CDECFEAAD2}" destId="{37C7E1FF-BA07-4BDF-8DA1-DF6E6B6E43D2}" srcOrd="0" destOrd="0" presId="urn:microsoft.com/office/officeart/2005/8/layout/vList5"/>
    <dgm:cxn modelId="{DF6F9D2F-D2B6-4143-A381-42E8363C392A}" type="presParOf" srcId="{9FA0512A-D89F-4EC3-B108-41CDECFEAAD2}" destId="{8A495120-7B66-431F-ABE8-607E873EFDE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7568EA6-533A-482E-B75A-3164D6801C4F}" type="doc">
      <dgm:prSet loTypeId="urn:microsoft.com/office/officeart/2005/8/layout/hList1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60FED1D-3BA1-4E88-8A5D-7D2B21EA4552}">
      <dgm:prSet/>
      <dgm:spPr/>
      <dgm:t>
        <a:bodyPr/>
        <a:lstStyle/>
        <a:p>
          <a:pPr rtl="0"/>
          <a:r>
            <a:rPr lang="en-US" smtClean="0"/>
            <a:t>Eligibility list</a:t>
          </a:r>
          <a:endParaRPr lang="en-US"/>
        </a:p>
      </dgm:t>
    </dgm:pt>
    <dgm:pt modelId="{88210C42-2EB5-43D3-BD7B-2CEFDCBE3378}" type="parTrans" cxnId="{BC845877-73B8-420C-8881-E7249F57E99E}">
      <dgm:prSet/>
      <dgm:spPr/>
      <dgm:t>
        <a:bodyPr/>
        <a:lstStyle/>
        <a:p>
          <a:endParaRPr lang="en-US"/>
        </a:p>
      </dgm:t>
    </dgm:pt>
    <dgm:pt modelId="{207B81F9-5A48-43BE-A046-E6AA7846F76A}" type="sibTrans" cxnId="{BC845877-73B8-420C-8881-E7249F57E99E}">
      <dgm:prSet/>
      <dgm:spPr/>
      <dgm:t>
        <a:bodyPr/>
        <a:lstStyle/>
        <a:p>
          <a:endParaRPr lang="en-US"/>
        </a:p>
      </dgm:t>
    </dgm:pt>
    <dgm:pt modelId="{C0DFDB9F-E489-4CC1-8D96-64080E203BE4}">
      <dgm:prSet/>
      <dgm:spPr/>
      <dgm:t>
        <a:bodyPr/>
        <a:lstStyle/>
        <a:p>
          <a:pPr rtl="0"/>
          <a:r>
            <a:rPr lang="en-US" dirty="0" smtClean="0"/>
            <a:t>Web-based system – roll out projected for Fall of 2013</a:t>
          </a:r>
          <a:endParaRPr lang="en-US" dirty="0"/>
        </a:p>
      </dgm:t>
    </dgm:pt>
    <dgm:pt modelId="{A0CF291F-A126-4450-8B7E-A10D57BF5CCA}" type="parTrans" cxnId="{59C8AE66-96B5-4EA6-A2A9-38A914B82C7D}">
      <dgm:prSet/>
      <dgm:spPr/>
      <dgm:t>
        <a:bodyPr/>
        <a:lstStyle/>
        <a:p>
          <a:endParaRPr lang="en-US"/>
        </a:p>
      </dgm:t>
    </dgm:pt>
    <dgm:pt modelId="{D94C05A0-A16D-4EB7-AB1D-E0EE9D12780F}" type="sibTrans" cxnId="{59C8AE66-96B5-4EA6-A2A9-38A914B82C7D}">
      <dgm:prSet/>
      <dgm:spPr/>
      <dgm:t>
        <a:bodyPr/>
        <a:lstStyle/>
        <a:p>
          <a:endParaRPr lang="en-US"/>
        </a:p>
      </dgm:t>
    </dgm:pt>
    <dgm:pt modelId="{EABDCB84-C6A8-487B-913E-AD47A2BF909B}">
      <dgm:prSet/>
      <dgm:spPr/>
      <dgm:t>
        <a:bodyPr/>
        <a:lstStyle/>
        <a:p>
          <a:pPr rtl="0"/>
          <a:r>
            <a:rPr lang="en-US" smtClean="0"/>
            <a:t>Case manager must enroll participant</a:t>
          </a:r>
          <a:endParaRPr lang="en-US"/>
        </a:p>
      </dgm:t>
    </dgm:pt>
    <dgm:pt modelId="{90CB2EA2-D600-4C2B-BDA8-549C67B8983E}" type="parTrans" cxnId="{9AFB3602-7A41-4E3C-94DB-028BD1603934}">
      <dgm:prSet/>
      <dgm:spPr/>
      <dgm:t>
        <a:bodyPr/>
        <a:lstStyle/>
        <a:p>
          <a:endParaRPr lang="en-US"/>
        </a:p>
      </dgm:t>
    </dgm:pt>
    <dgm:pt modelId="{F609E9EB-F55C-4A71-B8F4-5CF1C52F53CF}" type="sibTrans" cxnId="{9AFB3602-7A41-4E3C-94DB-028BD1603934}">
      <dgm:prSet/>
      <dgm:spPr/>
      <dgm:t>
        <a:bodyPr/>
        <a:lstStyle/>
        <a:p>
          <a:endParaRPr lang="en-US"/>
        </a:p>
      </dgm:t>
    </dgm:pt>
    <dgm:pt modelId="{A1D211AC-7DDD-49F6-9954-7CC3EC0DB59B}">
      <dgm:prSet/>
      <dgm:spPr/>
      <dgm:t>
        <a:bodyPr/>
        <a:lstStyle/>
        <a:p>
          <a:pPr rtl="0"/>
          <a:r>
            <a:rPr lang="en-US" b="1" smtClean="0"/>
            <a:t>Transition planning must begin early and continue to be updated</a:t>
          </a:r>
          <a:endParaRPr lang="en-US"/>
        </a:p>
      </dgm:t>
    </dgm:pt>
    <dgm:pt modelId="{48A16CF0-5584-4C6E-85E4-5D930497C85F}" type="parTrans" cxnId="{B09C2E09-412A-415C-AE00-4A56C2CEB723}">
      <dgm:prSet/>
      <dgm:spPr/>
      <dgm:t>
        <a:bodyPr/>
        <a:lstStyle/>
        <a:p>
          <a:endParaRPr lang="en-US"/>
        </a:p>
      </dgm:t>
    </dgm:pt>
    <dgm:pt modelId="{63B784BF-8C4B-483F-8A38-6561144FA315}" type="sibTrans" cxnId="{B09C2E09-412A-415C-AE00-4A56C2CEB723}">
      <dgm:prSet/>
      <dgm:spPr/>
      <dgm:t>
        <a:bodyPr/>
        <a:lstStyle/>
        <a:p>
          <a:endParaRPr lang="en-US"/>
        </a:p>
      </dgm:t>
    </dgm:pt>
    <dgm:pt modelId="{D89F1FA5-D134-40DE-B2F8-CF4E47D92D12}">
      <dgm:prSet/>
      <dgm:spPr/>
      <dgm:t>
        <a:bodyPr/>
        <a:lstStyle/>
        <a:p>
          <a:pPr rtl="0"/>
          <a:r>
            <a:rPr lang="en-US" smtClean="0"/>
            <a:t>6 month advance notice for new units</a:t>
          </a:r>
          <a:endParaRPr lang="en-US"/>
        </a:p>
      </dgm:t>
    </dgm:pt>
    <dgm:pt modelId="{0B613A63-1722-4408-BA41-FAC33887ABCC}" type="parTrans" cxnId="{B6BCC58D-376B-4B9D-99CC-BFAFB92E13F8}">
      <dgm:prSet/>
      <dgm:spPr/>
      <dgm:t>
        <a:bodyPr/>
        <a:lstStyle/>
        <a:p>
          <a:endParaRPr lang="en-US"/>
        </a:p>
      </dgm:t>
    </dgm:pt>
    <dgm:pt modelId="{B881BD1A-E44A-4559-8960-9F840E7C216D}" type="sibTrans" cxnId="{B6BCC58D-376B-4B9D-99CC-BFAFB92E13F8}">
      <dgm:prSet/>
      <dgm:spPr/>
      <dgm:t>
        <a:bodyPr/>
        <a:lstStyle/>
        <a:p>
          <a:endParaRPr lang="en-US"/>
        </a:p>
      </dgm:t>
    </dgm:pt>
    <dgm:pt modelId="{FCB03D7A-577E-44DF-BA56-48CBDC23403B}">
      <dgm:prSet/>
      <dgm:spPr/>
      <dgm:t>
        <a:bodyPr/>
        <a:lstStyle/>
        <a:p>
          <a:pPr rtl="0"/>
          <a:r>
            <a:rPr lang="en-US" smtClean="0"/>
            <a:t>2 month notice on turnover</a:t>
          </a:r>
          <a:endParaRPr lang="en-US"/>
        </a:p>
      </dgm:t>
    </dgm:pt>
    <dgm:pt modelId="{F3D410F9-9284-42AC-B003-72B66B2D86CE}" type="parTrans" cxnId="{CEFDF984-AD3E-4DAF-8F9D-E39593C80EE5}">
      <dgm:prSet/>
      <dgm:spPr/>
      <dgm:t>
        <a:bodyPr/>
        <a:lstStyle/>
        <a:p>
          <a:endParaRPr lang="en-US"/>
        </a:p>
      </dgm:t>
    </dgm:pt>
    <dgm:pt modelId="{72F7AC12-7F4B-4D53-BFBA-9D035C84AE5E}" type="sibTrans" cxnId="{CEFDF984-AD3E-4DAF-8F9D-E39593C80EE5}">
      <dgm:prSet/>
      <dgm:spPr/>
      <dgm:t>
        <a:bodyPr/>
        <a:lstStyle/>
        <a:p>
          <a:endParaRPr lang="en-US"/>
        </a:p>
      </dgm:t>
    </dgm:pt>
    <dgm:pt modelId="{C0FA9C1D-653B-4760-A584-3717FB7FDA81}" type="pres">
      <dgm:prSet presAssocID="{57568EA6-533A-482E-B75A-3164D6801C4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DC4B51-1A62-44A9-840E-7F7E81534051}" type="pres">
      <dgm:prSet presAssocID="{F60FED1D-3BA1-4E88-8A5D-7D2B21EA4552}" presName="composite" presStyleCnt="0"/>
      <dgm:spPr/>
    </dgm:pt>
    <dgm:pt modelId="{B44FA9E0-4161-4720-B68E-F767132B06C2}" type="pres">
      <dgm:prSet presAssocID="{F60FED1D-3BA1-4E88-8A5D-7D2B21EA455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8EB50C-0F27-4031-899D-C79F5A123D1E}" type="pres">
      <dgm:prSet presAssocID="{F60FED1D-3BA1-4E88-8A5D-7D2B21EA455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3B6B07-43A6-481C-83EB-3EA686D1CE17}" type="presOf" srcId="{F60FED1D-3BA1-4E88-8A5D-7D2B21EA4552}" destId="{B44FA9E0-4161-4720-B68E-F767132B06C2}" srcOrd="0" destOrd="0" presId="urn:microsoft.com/office/officeart/2005/8/layout/hList1"/>
    <dgm:cxn modelId="{CF451801-733C-4924-94D1-BD38694C2ED5}" type="presOf" srcId="{57568EA6-533A-482E-B75A-3164D6801C4F}" destId="{C0FA9C1D-653B-4760-A584-3717FB7FDA81}" srcOrd="0" destOrd="0" presId="urn:microsoft.com/office/officeart/2005/8/layout/hList1"/>
    <dgm:cxn modelId="{7E125903-AC2F-40E1-9214-BE2776F9F3FD}" type="presOf" srcId="{A1D211AC-7DDD-49F6-9954-7CC3EC0DB59B}" destId="{4A8EB50C-0F27-4031-899D-C79F5A123D1E}" srcOrd="0" destOrd="2" presId="urn:microsoft.com/office/officeart/2005/8/layout/hList1"/>
    <dgm:cxn modelId="{F5136F74-898D-4012-93FE-DD1C1EA5E078}" type="presOf" srcId="{D89F1FA5-D134-40DE-B2F8-CF4E47D92D12}" destId="{4A8EB50C-0F27-4031-899D-C79F5A123D1E}" srcOrd="0" destOrd="3" presId="urn:microsoft.com/office/officeart/2005/8/layout/hList1"/>
    <dgm:cxn modelId="{B09C2E09-412A-415C-AE00-4A56C2CEB723}" srcId="{F60FED1D-3BA1-4E88-8A5D-7D2B21EA4552}" destId="{A1D211AC-7DDD-49F6-9954-7CC3EC0DB59B}" srcOrd="2" destOrd="0" parTransId="{48A16CF0-5584-4C6E-85E4-5D930497C85F}" sibTransId="{63B784BF-8C4B-483F-8A38-6561144FA315}"/>
    <dgm:cxn modelId="{135A9CDA-D507-4070-9D4B-88107FDD613E}" type="presOf" srcId="{EABDCB84-C6A8-487B-913E-AD47A2BF909B}" destId="{4A8EB50C-0F27-4031-899D-C79F5A123D1E}" srcOrd="0" destOrd="1" presId="urn:microsoft.com/office/officeart/2005/8/layout/hList1"/>
    <dgm:cxn modelId="{59C8AE66-96B5-4EA6-A2A9-38A914B82C7D}" srcId="{F60FED1D-3BA1-4E88-8A5D-7D2B21EA4552}" destId="{C0DFDB9F-E489-4CC1-8D96-64080E203BE4}" srcOrd="0" destOrd="0" parTransId="{A0CF291F-A126-4450-8B7E-A10D57BF5CCA}" sibTransId="{D94C05A0-A16D-4EB7-AB1D-E0EE9D12780F}"/>
    <dgm:cxn modelId="{9AFB3602-7A41-4E3C-94DB-028BD1603934}" srcId="{F60FED1D-3BA1-4E88-8A5D-7D2B21EA4552}" destId="{EABDCB84-C6A8-487B-913E-AD47A2BF909B}" srcOrd="1" destOrd="0" parTransId="{90CB2EA2-D600-4C2B-BDA8-549C67B8983E}" sibTransId="{F609E9EB-F55C-4A71-B8F4-5CF1C52F53CF}"/>
    <dgm:cxn modelId="{BC845877-73B8-420C-8881-E7249F57E99E}" srcId="{57568EA6-533A-482E-B75A-3164D6801C4F}" destId="{F60FED1D-3BA1-4E88-8A5D-7D2B21EA4552}" srcOrd="0" destOrd="0" parTransId="{88210C42-2EB5-43D3-BD7B-2CEFDCBE3378}" sibTransId="{207B81F9-5A48-43BE-A046-E6AA7846F76A}"/>
    <dgm:cxn modelId="{B6BCC58D-376B-4B9D-99CC-BFAFB92E13F8}" srcId="{A1D211AC-7DDD-49F6-9954-7CC3EC0DB59B}" destId="{D89F1FA5-D134-40DE-B2F8-CF4E47D92D12}" srcOrd="0" destOrd="0" parTransId="{0B613A63-1722-4408-BA41-FAC33887ABCC}" sibTransId="{B881BD1A-E44A-4559-8960-9F840E7C216D}"/>
    <dgm:cxn modelId="{B002186B-8D46-4EE0-9680-2CA7CAAD6CA1}" type="presOf" srcId="{C0DFDB9F-E489-4CC1-8D96-64080E203BE4}" destId="{4A8EB50C-0F27-4031-899D-C79F5A123D1E}" srcOrd="0" destOrd="0" presId="urn:microsoft.com/office/officeart/2005/8/layout/hList1"/>
    <dgm:cxn modelId="{00BBEEDC-E710-469E-8B62-3E4DB4B0350F}" type="presOf" srcId="{FCB03D7A-577E-44DF-BA56-48CBDC23403B}" destId="{4A8EB50C-0F27-4031-899D-C79F5A123D1E}" srcOrd="0" destOrd="4" presId="urn:microsoft.com/office/officeart/2005/8/layout/hList1"/>
    <dgm:cxn modelId="{CEFDF984-AD3E-4DAF-8F9D-E39593C80EE5}" srcId="{A1D211AC-7DDD-49F6-9954-7CC3EC0DB59B}" destId="{FCB03D7A-577E-44DF-BA56-48CBDC23403B}" srcOrd="1" destOrd="0" parTransId="{F3D410F9-9284-42AC-B003-72B66B2D86CE}" sibTransId="{72F7AC12-7F4B-4D53-BFBA-9D035C84AE5E}"/>
    <dgm:cxn modelId="{348CAFD6-E166-4572-BE5D-6D689A950C50}" type="presParOf" srcId="{C0FA9C1D-653B-4760-A584-3717FB7FDA81}" destId="{02DC4B51-1A62-44A9-840E-7F7E81534051}" srcOrd="0" destOrd="0" presId="urn:microsoft.com/office/officeart/2005/8/layout/hList1"/>
    <dgm:cxn modelId="{8AA6FD76-B41A-408F-8439-83AC99EF00EE}" type="presParOf" srcId="{02DC4B51-1A62-44A9-840E-7F7E81534051}" destId="{B44FA9E0-4161-4720-B68E-F767132B06C2}" srcOrd="0" destOrd="0" presId="urn:microsoft.com/office/officeart/2005/8/layout/hList1"/>
    <dgm:cxn modelId="{CF7365FA-FE1A-4064-B982-C09D9037BB4D}" type="presParOf" srcId="{02DC4B51-1A62-44A9-840E-7F7E81534051}" destId="{4A8EB50C-0F27-4031-899D-C79F5A123D1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F8BB1C-B386-4F4B-A2D5-8ABA4D25ADE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6F99092-9411-4D5C-81CC-64835B3ACFD5}">
      <dgm:prSet custT="1"/>
      <dgm:spPr/>
      <dgm:t>
        <a:bodyPr/>
        <a:lstStyle/>
        <a:p>
          <a:pPr rtl="0"/>
          <a:r>
            <a:rPr lang="en-US" sz="3200" dirty="0" smtClean="0"/>
            <a:t>Training</a:t>
          </a:r>
          <a:endParaRPr lang="en-US" sz="3200" dirty="0"/>
        </a:p>
      </dgm:t>
    </dgm:pt>
    <dgm:pt modelId="{7E8ABBB8-0A4D-49B9-818D-B6EA4179C904}" type="parTrans" cxnId="{6821501F-37A0-400A-87DC-55FEDFC56FA2}">
      <dgm:prSet/>
      <dgm:spPr/>
      <dgm:t>
        <a:bodyPr/>
        <a:lstStyle/>
        <a:p>
          <a:endParaRPr lang="en-US"/>
        </a:p>
      </dgm:t>
    </dgm:pt>
    <dgm:pt modelId="{D8E03C5E-2127-4588-85D9-380AD4911AD4}" type="sibTrans" cxnId="{6821501F-37A0-400A-87DC-55FEDFC56FA2}">
      <dgm:prSet/>
      <dgm:spPr/>
      <dgm:t>
        <a:bodyPr/>
        <a:lstStyle/>
        <a:p>
          <a:endParaRPr lang="en-US"/>
        </a:p>
      </dgm:t>
    </dgm:pt>
    <dgm:pt modelId="{546ECCC1-7F02-4F2C-9BC6-941F8518D05A}">
      <dgm:prSet custT="1"/>
      <dgm:spPr/>
      <dgm:t>
        <a:bodyPr/>
        <a:lstStyle/>
        <a:p>
          <a:pPr rtl="0"/>
          <a:r>
            <a:rPr lang="en-US" sz="2000" dirty="0" smtClean="0"/>
            <a:t>Person Centered Planning for Housing</a:t>
          </a:r>
          <a:endParaRPr lang="en-US" sz="2000" dirty="0"/>
        </a:p>
      </dgm:t>
    </dgm:pt>
    <dgm:pt modelId="{9B82D7A4-C9ED-41E3-937B-043FD01B782F}" type="parTrans" cxnId="{2C08BAB8-3652-4226-93CF-5EA8D0B8AB93}">
      <dgm:prSet/>
      <dgm:spPr/>
      <dgm:t>
        <a:bodyPr/>
        <a:lstStyle/>
        <a:p>
          <a:endParaRPr lang="en-US"/>
        </a:p>
      </dgm:t>
    </dgm:pt>
    <dgm:pt modelId="{6C974A14-2905-46DB-B12F-4290A6AF0793}" type="sibTrans" cxnId="{2C08BAB8-3652-4226-93CF-5EA8D0B8AB93}">
      <dgm:prSet/>
      <dgm:spPr/>
      <dgm:t>
        <a:bodyPr/>
        <a:lstStyle/>
        <a:p>
          <a:endParaRPr lang="en-US"/>
        </a:p>
      </dgm:t>
    </dgm:pt>
    <dgm:pt modelId="{3BA77A6D-4954-454A-800F-E1A0D7D496D7}">
      <dgm:prSet custT="1"/>
      <dgm:spPr/>
      <dgm:t>
        <a:bodyPr/>
        <a:lstStyle/>
        <a:p>
          <a:pPr rtl="0"/>
          <a:r>
            <a:rPr lang="en-US" sz="2000" dirty="0" smtClean="0"/>
            <a:t>PRA Users Guide</a:t>
          </a:r>
          <a:endParaRPr lang="en-US" sz="2000" dirty="0"/>
        </a:p>
      </dgm:t>
    </dgm:pt>
    <dgm:pt modelId="{3E7A7E89-5D34-41B7-8896-5AC392761F12}" type="parTrans" cxnId="{4156D499-42A8-419A-8C5C-FEC07498CE83}">
      <dgm:prSet/>
      <dgm:spPr/>
      <dgm:t>
        <a:bodyPr/>
        <a:lstStyle/>
        <a:p>
          <a:endParaRPr lang="en-US"/>
        </a:p>
      </dgm:t>
    </dgm:pt>
    <dgm:pt modelId="{7C80435C-2475-4571-AA72-F3BC64D00A40}" type="sibTrans" cxnId="{4156D499-42A8-419A-8C5C-FEC07498CE83}">
      <dgm:prSet/>
      <dgm:spPr/>
      <dgm:t>
        <a:bodyPr/>
        <a:lstStyle/>
        <a:p>
          <a:endParaRPr lang="en-US"/>
        </a:p>
      </dgm:t>
    </dgm:pt>
    <dgm:pt modelId="{35570F3B-C0E8-4360-8A3F-D7D471875EAD}">
      <dgm:prSet custT="1"/>
      <dgm:spPr/>
      <dgm:t>
        <a:bodyPr/>
        <a:lstStyle/>
        <a:p>
          <a:pPr rtl="0"/>
          <a:r>
            <a:rPr lang="en-US" sz="2000" dirty="0" smtClean="0"/>
            <a:t>Use of Social Serve System</a:t>
          </a:r>
          <a:endParaRPr lang="en-US" sz="2000" dirty="0"/>
        </a:p>
      </dgm:t>
    </dgm:pt>
    <dgm:pt modelId="{8E83FDAC-45D1-4902-9933-4AC988A471C4}" type="parTrans" cxnId="{9002BAD9-EFD1-486B-B328-EB4A9AECA4A5}">
      <dgm:prSet/>
      <dgm:spPr/>
      <dgm:t>
        <a:bodyPr/>
        <a:lstStyle/>
        <a:p>
          <a:endParaRPr lang="en-US"/>
        </a:p>
      </dgm:t>
    </dgm:pt>
    <dgm:pt modelId="{585A8F33-9717-4634-AA49-3F4117127CE6}" type="sibTrans" cxnId="{9002BAD9-EFD1-486B-B328-EB4A9AECA4A5}">
      <dgm:prSet/>
      <dgm:spPr/>
      <dgm:t>
        <a:bodyPr/>
        <a:lstStyle/>
        <a:p>
          <a:endParaRPr lang="en-US"/>
        </a:p>
      </dgm:t>
    </dgm:pt>
    <dgm:pt modelId="{EC8BB307-659A-49D2-A7CE-F18F51BDE1A7}">
      <dgm:prSet custT="1"/>
      <dgm:spPr/>
      <dgm:t>
        <a:bodyPr/>
        <a:lstStyle/>
        <a:p>
          <a:pPr rtl="0"/>
          <a:r>
            <a:rPr lang="en-US" sz="2000" dirty="0" smtClean="0"/>
            <a:t>811 Outreach Tracking System</a:t>
          </a:r>
          <a:endParaRPr lang="en-US" sz="2000" dirty="0"/>
        </a:p>
      </dgm:t>
    </dgm:pt>
    <dgm:pt modelId="{59B9095F-54FA-4DE3-8299-C523653692C6}" type="parTrans" cxnId="{8AF41B10-53B6-470C-AC7B-151C1E213F58}">
      <dgm:prSet/>
      <dgm:spPr/>
      <dgm:t>
        <a:bodyPr/>
        <a:lstStyle/>
        <a:p>
          <a:endParaRPr lang="en-US"/>
        </a:p>
      </dgm:t>
    </dgm:pt>
    <dgm:pt modelId="{A1A92C5A-5424-40CE-ABF2-C04BC113AC08}" type="sibTrans" cxnId="{8AF41B10-53B6-470C-AC7B-151C1E213F58}">
      <dgm:prSet/>
      <dgm:spPr/>
      <dgm:t>
        <a:bodyPr/>
        <a:lstStyle/>
        <a:p>
          <a:endParaRPr lang="en-US"/>
        </a:p>
      </dgm:t>
    </dgm:pt>
    <dgm:pt modelId="{2CEC3756-B3EE-473D-9F69-0674CDA4123C}">
      <dgm:prSet custT="1"/>
      <dgm:spPr/>
      <dgm:t>
        <a:bodyPr/>
        <a:lstStyle/>
        <a:p>
          <a:pPr rtl="0"/>
          <a:r>
            <a:rPr lang="en-US" sz="2000" smtClean="0"/>
            <a:t>Reasonable Accommodations</a:t>
          </a:r>
          <a:endParaRPr lang="en-US" sz="2000"/>
        </a:p>
      </dgm:t>
    </dgm:pt>
    <dgm:pt modelId="{76DC6409-2AA8-4D98-A1A6-8228AB2F8C06}" type="parTrans" cxnId="{D6FB84AD-A683-4E37-868D-0D30B842568D}">
      <dgm:prSet/>
      <dgm:spPr/>
      <dgm:t>
        <a:bodyPr/>
        <a:lstStyle/>
        <a:p>
          <a:endParaRPr lang="en-US"/>
        </a:p>
      </dgm:t>
    </dgm:pt>
    <dgm:pt modelId="{8B514A40-DB1E-4C8C-95F8-8899391C8E53}" type="sibTrans" cxnId="{D6FB84AD-A683-4E37-868D-0D30B842568D}">
      <dgm:prSet/>
      <dgm:spPr/>
      <dgm:t>
        <a:bodyPr/>
        <a:lstStyle/>
        <a:p>
          <a:endParaRPr lang="en-US"/>
        </a:p>
      </dgm:t>
    </dgm:pt>
    <dgm:pt modelId="{ADA25C58-C691-4C0D-8CD7-242F79B31140}">
      <dgm:prSet custT="1"/>
      <dgm:spPr/>
      <dgm:t>
        <a:bodyPr/>
        <a:lstStyle/>
        <a:p>
          <a:pPr rtl="0"/>
          <a:r>
            <a:rPr lang="en-US" sz="2000" dirty="0" smtClean="0"/>
            <a:t>Tenant Training</a:t>
          </a:r>
          <a:endParaRPr lang="en-US" sz="2000" dirty="0"/>
        </a:p>
      </dgm:t>
    </dgm:pt>
    <dgm:pt modelId="{8F73880D-A01E-4D1C-8106-420D6BE337E5}" type="parTrans" cxnId="{A8EBFB40-437E-4C26-8604-2ACCEB7C2F55}">
      <dgm:prSet/>
      <dgm:spPr/>
      <dgm:t>
        <a:bodyPr/>
        <a:lstStyle/>
        <a:p>
          <a:endParaRPr lang="en-US"/>
        </a:p>
      </dgm:t>
    </dgm:pt>
    <dgm:pt modelId="{719949C7-6885-48A7-BEF4-662195A2ABB3}" type="sibTrans" cxnId="{A8EBFB40-437E-4C26-8604-2ACCEB7C2F55}">
      <dgm:prSet/>
      <dgm:spPr/>
      <dgm:t>
        <a:bodyPr/>
        <a:lstStyle/>
        <a:p>
          <a:endParaRPr lang="en-US"/>
        </a:p>
      </dgm:t>
    </dgm:pt>
    <dgm:pt modelId="{CE95F726-9CED-4D1B-A223-6905EF8D43F7}">
      <dgm:prSet custT="1"/>
      <dgm:spPr/>
      <dgm:t>
        <a:bodyPr/>
        <a:lstStyle/>
        <a:p>
          <a:pPr rtl="0"/>
          <a:r>
            <a:rPr lang="en-US" sz="2800" dirty="0" smtClean="0"/>
            <a:t>Technical Assistance</a:t>
          </a:r>
          <a:endParaRPr lang="en-US" sz="2800" dirty="0"/>
        </a:p>
      </dgm:t>
    </dgm:pt>
    <dgm:pt modelId="{47B5C9F2-E81D-460D-A314-19F7CC62128F}" type="parTrans" cxnId="{D9E26426-3A65-4169-A1D0-BE9C40B89EAB}">
      <dgm:prSet/>
      <dgm:spPr/>
      <dgm:t>
        <a:bodyPr/>
        <a:lstStyle/>
        <a:p>
          <a:endParaRPr lang="en-US"/>
        </a:p>
      </dgm:t>
    </dgm:pt>
    <dgm:pt modelId="{0681DE18-0846-4AB5-AD97-75BBB185B19D}" type="sibTrans" cxnId="{D9E26426-3A65-4169-A1D0-BE9C40B89EAB}">
      <dgm:prSet/>
      <dgm:spPr/>
      <dgm:t>
        <a:bodyPr/>
        <a:lstStyle/>
        <a:p>
          <a:endParaRPr lang="en-US"/>
        </a:p>
      </dgm:t>
    </dgm:pt>
    <dgm:pt modelId="{266B8789-146F-4423-B261-F8719B8B82B6}">
      <dgm:prSet custT="1"/>
      <dgm:spPr/>
      <dgm:t>
        <a:bodyPr/>
        <a:lstStyle/>
        <a:p>
          <a:pPr rtl="0"/>
          <a:r>
            <a:rPr lang="en-US" sz="2000" dirty="0" smtClean="0"/>
            <a:t>MPAH Advisory Group</a:t>
          </a:r>
          <a:endParaRPr lang="en-US" sz="2000" dirty="0"/>
        </a:p>
      </dgm:t>
    </dgm:pt>
    <dgm:pt modelId="{D0452A65-2A48-4E9B-B096-8E4998186C83}" type="parTrans" cxnId="{8A4D48E3-7D99-4913-8308-ECBD6DAAD855}">
      <dgm:prSet/>
      <dgm:spPr/>
      <dgm:t>
        <a:bodyPr/>
        <a:lstStyle/>
        <a:p>
          <a:endParaRPr lang="en-US"/>
        </a:p>
      </dgm:t>
    </dgm:pt>
    <dgm:pt modelId="{EA9166FF-CC1F-4ADB-823D-04F018517214}" type="sibTrans" cxnId="{8A4D48E3-7D99-4913-8308-ECBD6DAAD855}">
      <dgm:prSet/>
      <dgm:spPr/>
      <dgm:t>
        <a:bodyPr/>
        <a:lstStyle/>
        <a:p>
          <a:endParaRPr lang="en-US"/>
        </a:p>
      </dgm:t>
    </dgm:pt>
    <dgm:pt modelId="{529D23DE-7BB3-4A5C-88CF-8C0B8EB4330D}">
      <dgm:prSet custT="1"/>
      <dgm:spPr/>
      <dgm:t>
        <a:bodyPr/>
        <a:lstStyle/>
        <a:p>
          <a:pPr rtl="0"/>
          <a:r>
            <a:rPr lang="en-US" sz="2000" smtClean="0"/>
            <a:t>MDOD</a:t>
          </a:r>
          <a:endParaRPr lang="en-US" sz="2000"/>
        </a:p>
      </dgm:t>
    </dgm:pt>
    <dgm:pt modelId="{277E9C4B-0EE8-47CD-B5DD-D15DF75E9BD7}" type="parTrans" cxnId="{5D393198-FDF1-46D7-9597-20EB94178BDE}">
      <dgm:prSet/>
      <dgm:spPr/>
      <dgm:t>
        <a:bodyPr/>
        <a:lstStyle/>
        <a:p>
          <a:endParaRPr lang="en-US"/>
        </a:p>
      </dgm:t>
    </dgm:pt>
    <dgm:pt modelId="{E6364E19-95D6-4C2D-B713-E4570E673AAF}" type="sibTrans" cxnId="{5D393198-FDF1-46D7-9597-20EB94178BDE}">
      <dgm:prSet/>
      <dgm:spPr/>
      <dgm:t>
        <a:bodyPr/>
        <a:lstStyle/>
        <a:p>
          <a:endParaRPr lang="en-US"/>
        </a:p>
      </dgm:t>
    </dgm:pt>
    <dgm:pt modelId="{8D38CA5E-D67F-437C-B22D-0EDC037EB9F3}">
      <dgm:prSet custT="1"/>
      <dgm:spPr/>
      <dgm:t>
        <a:bodyPr/>
        <a:lstStyle/>
        <a:p>
          <a:pPr rtl="0"/>
          <a:r>
            <a:rPr lang="en-US" sz="2000" dirty="0" smtClean="0"/>
            <a:t>MFP</a:t>
          </a:r>
          <a:endParaRPr lang="en-US" sz="2000" dirty="0"/>
        </a:p>
      </dgm:t>
    </dgm:pt>
    <dgm:pt modelId="{8EFBA304-9A55-4CBF-909C-4941876FCCCA}" type="parTrans" cxnId="{BDFEBB6D-51DC-4265-8B5E-D0A127F7F91D}">
      <dgm:prSet/>
      <dgm:spPr/>
      <dgm:t>
        <a:bodyPr/>
        <a:lstStyle/>
        <a:p>
          <a:endParaRPr lang="en-US"/>
        </a:p>
      </dgm:t>
    </dgm:pt>
    <dgm:pt modelId="{EE7D3845-9924-4FD1-BD5C-19936C2A03CA}" type="sibTrans" cxnId="{BDFEBB6D-51DC-4265-8B5E-D0A127F7F91D}">
      <dgm:prSet/>
      <dgm:spPr/>
      <dgm:t>
        <a:bodyPr/>
        <a:lstStyle/>
        <a:p>
          <a:endParaRPr lang="en-US"/>
        </a:p>
      </dgm:t>
    </dgm:pt>
    <dgm:pt modelId="{FB97A52B-F0AE-4432-AA6B-5E71E4FAB2E0}" type="pres">
      <dgm:prSet presAssocID="{9BF8BB1C-B386-4F4B-A2D5-8ABA4D25AD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1805EF-2CC6-4E4B-A8C3-34B79F4D9268}" type="pres">
      <dgm:prSet presAssocID="{46F99092-9411-4D5C-81CC-64835B3ACFD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847360-ECB1-429E-99CE-8E33BFDDAFA1}" type="pres">
      <dgm:prSet presAssocID="{46F99092-9411-4D5C-81CC-64835B3ACFD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CC5419-4CA7-4256-9E66-E947A8C7A317}" type="pres">
      <dgm:prSet presAssocID="{CE95F726-9CED-4D1B-A223-6905EF8D43F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200BC-FDE4-49A3-870D-B80240AECE6A}" type="pres">
      <dgm:prSet presAssocID="{CE95F726-9CED-4D1B-A223-6905EF8D43F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B6C2C3-090C-4139-B387-A6CC748BEC34}" type="presOf" srcId="{3BA77A6D-4954-454A-800F-E1A0D7D496D7}" destId="{85847360-ECB1-429E-99CE-8E33BFDDAFA1}" srcOrd="0" destOrd="1" presId="urn:microsoft.com/office/officeart/2005/8/layout/vList2"/>
    <dgm:cxn modelId="{FE3F63E1-BE16-4FB4-B483-C4065C3659AB}" type="presOf" srcId="{9BF8BB1C-B386-4F4B-A2D5-8ABA4D25ADE6}" destId="{FB97A52B-F0AE-4432-AA6B-5E71E4FAB2E0}" srcOrd="0" destOrd="0" presId="urn:microsoft.com/office/officeart/2005/8/layout/vList2"/>
    <dgm:cxn modelId="{44E86495-5561-4388-BCA2-3A270BABAA7C}" type="presOf" srcId="{ADA25C58-C691-4C0D-8CD7-242F79B31140}" destId="{85847360-ECB1-429E-99CE-8E33BFDDAFA1}" srcOrd="0" destOrd="5" presId="urn:microsoft.com/office/officeart/2005/8/layout/vList2"/>
    <dgm:cxn modelId="{6ABF5A19-D092-4B11-A339-5619F4178B91}" type="presOf" srcId="{2CEC3756-B3EE-473D-9F69-0674CDA4123C}" destId="{85847360-ECB1-429E-99CE-8E33BFDDAFA1}" srcOrd="0" destOrd="4" presId="urn:microsoft.com/office/officeart/2005/8/layout/vList2"/>
    <dgm:cxn modelId="{4156D499-42A8-419A-8C5C-FEC07498CE83}" srcId="{46F99092-9411-4D5C-81CC-64835B3ACFD5}" destId="{3BA77A6D-4954-454A-800F-E1A0D7D496D7}" srcOrd="1" destOrd="0" parTransId="{3E7A7E89-5D34-41B7-8896-5AC392761F12}" sibTransId="{7C80435C-2475-4571-AA72-F3BC64D00A40}"/>
    <dgm:cxn modelId="{9B51E40B-EAE3-474D-A156-0918C97A3526}" type="presOf" srcId="{266B8789-146F-4423-B261-F8719B8B82B6}" destId="{0CD200BC-FDE4-49A3-870D-B80240AECE6A}" srcOrd="0" destOrd="0" presId="urn:microsoft.com/office/officeart/2005/8/layout/vList2"/>
    <dgm:cxn modelId="{D9E26426-3A65-4169-A1D0-BE9C40B89EAB}" srcId="{9BF8BB1C-B386-4F4B-A2D5-8ABA4D25ADE6}" destId="{CE95F726-9CED-4D1B-A223-6905EF8D43F7}" srcOrd="1" destOrd="0" parTransId="{47B5C9F2-E81D-460D-A314-19F7CC62128F}" sibTransId="{0681DE18-0846-4AB5-AD97-75BBB185B19D}"/>
    <dgm:cxn modelId="{2E964BF6-55C2-4BAF-AB1C-65FD030EC354}" type="presOf" srcId="{CE95F726-9CED-4D1B-A223-6905EF8D43F7}" destId="{C8CC5419-4CA7-4256-9E66-E947A8C7A317}" srcOrd="0" destOrd="0" presId="urn:microsoft.com/office/officeart/2005/8/layout/vList2"/>
    <dgm:cxn modelId="{5D393198-FDF1-46D7-9597-20EB94178BDE}" srcId="{CE95F726-9CED-4D1B-A223-6905EF8D43F7}" destId="{529D23DE-7BB3-4A5C-88CF-8C0B8EB4330D}" srcOrd="1" destOrd="0" parTransId="{277E9C4B-0EE8-47CD-B5DD-D15DF75E9BD7}" sibTransId="{E6364E19-95D6-4C2D-B713-E4570E673AAF}"/>
    <dgm:cxn modelId="{8AF41B10-53B6-470C-AC7B-151C1E213F58}" srcId="{46F99092-9411-4D5C-81CC-64835B3ACFD5}" destId="{EC8BB307-659A-49D2-A7CE-F18F51BDE1A7}" srcOrd="3" destOrd="0" parTransId="{59B9095F-54FA-4DE3-8299-C523653692C6}" sibTransId="{A1A92C5A-5424-40CE-ABF2-C04BC113AC08}"/>
    <dgm:cxn modelId="{A0960C6B-4318-401F-B126-AB23E5E00B53}" type="presOf" srcId="{EC8BB307-659A-49D2-A7CE-F18F51BDE1A7}" destId="{85847360-ECB1-429E-99CE-8E33BFDDAFA1}" srcOrd="0" destOrd="3" presId="urn:microsoft.com/office/officeart/2005/8/layout/vList2"/>
    <dgm:cxn modelId="{8A4D48E3-7D99-4913-8308-ECBD6DAAD855}" srcId="{CE95F726-9CED-4D1B-A223-6905EF8D43F7}" destId="{266B8789-146F-4423-B261-F8719B8B82B6}" srcOrd="0" destOrd="0" parTransId="{D0452A65-2A48-4E9B-B096-8E4998186C83}" sibTransId="{EA9166FF-CC1F-4ADB-823D-04F018517214}"/>
    <dgm:cxn modelId="{F8DF1AB4-A62B-491C-A01B-B29E05F9F0BA}" type="presOf" srcId="{529D23DE-7BB3-4A5C-88CF-8C0B8EB4330D}" destId="{0CD200BC-FDE4-49A3-870D-B80240AECE6A}" srcOrd="0" destOrd="1" presId="urn:microsoft.com/office/officeart/2005/8/layout/vList2"/>
    <dgm:cxn modelId="{CE61CC8A-789E-4AB9-8539-0D3CC82C00D9}" type="presOf" srcId="{8D38CA5E-D67F-437C-B22D-0EDC037EB9F3}" destId="{0CD200BC-FDE4-49A3-870D-B80240AECE6A}" srcOrd="0" destOrd="2" presId="urn:microsoft.com/office/officeart/2005/8/layout/vList2"/>
    <dgm:cxn modelId="{3B435CEE-5153-46C8-8B54-74BA06677F07}" type="presOf" srcId="{546ECCC1-7F02-4F2C-9BC6-941F8518D05A}" destId="{85847360-ECB1-429E-99CE-8E33BFDDAFA1}" srcOrd="0" destOrd="0" presId="urn:microsoft.com/office/officeart/2005/8/layout/vList2"/>
    <dgm:cxn modelId="{E4E0F644-90CB-4FB9-84C3-4E8552167FEB}" type="presOf" srcId="{35570F3B-C0E8-4360-8A3F-D7D471875EAD}" destId="{85847360-ECB1-429E-99CE-8E33BFDDAFA1}" srcOrd="0" destOrd="2" presId="urn:microsoft.com/office/officeart/2005/8/layout/vList2"/>
    <dgm:cxn modelId="{BDFEBB6D-51DC-4265-8B5E-D0A127F7F91D}" srcId="{CE95F726-9CED-4D1B-A223-6905EF8D43F7}" destId="{8D38CA5E-D67F-437C-B22D-0EDC037EB9F3}" srcOrd="2" destOrd="0" parTransId="{8EFBA304-9A55-4CBF-909C-4941876FCCCA}" sibTransId="{EE7D3845-9924-4FD1-BD5C-19936C2A03CA}"/>
    <dgm:cxn modelId="{9002BAD9-EFD1-486B-B328-EB4A9AECA4A5}" srcId="{46F99092-9411-4D5C-81CC-64835B3ACFD5}" destId="{35570F3B-C0E8-4360-8A3F-D7D471875EAD}" srcOrd="2" destOrd="0" parTransId="{8E83FDAC-45D1-4902-9933-4AC988A471C4}" sibTransId="{585A8F33-9717-4634-AA49-3F4117127CE6}"/>
    <dgm:cxn modelId="{2C08BAB8-3652-4226-93CF-5EA8D0B8AB93}" srcId="{46F99092-9411-4D5C-81CC-64835B3ACFD5}" destId="{546ECCC1-7F02-4F2C-9BC6-941F8518D05A}" srcOrd="0" destOrd="0" parTransId="{9B82D7A4-C9ED-41E3-937B-043FD01B782F}" sibTransId="{6C974A14-2905-46DB-B12F-4290A6AF0793}"/>
    <dgm:cxn modelId="{D6FB84AD-A683-4E37-868D-0D30B842568D}" srcId="{46F99092-9411-4D5C-81CC-64835B3ACFD5}" destId="{2CEC3756-B3EE-473D-9F69-0674CDA4123C}" srcOrd="4" destOrd="0" parTransId="{76DC6409-2AA8-4D98-A1A6-8228AB2F8C06}" sibTransId="{8B514A40-DB1E-4C8C-95F8-8899391C8E53}"/>
    <dgm:cxn modelId="{6821501F-37A0-400A-87DC-55FEDFC56FA2}" srcId="{9BF8BB1C-B386-4F4B-A2D5-8ABA4D25ADE6}" destId="{46F99092-9411-4D5C-81CC-64835B3ACFD5}" srcOrd="0" destOrd="0" parTransId="{7E8ABBB8-0A4D-49B9-818D-B6EA4179C904}" sibTransId="{D8E03C5E-2127-4588-85D9-380AD4911AD4}"/>
    <dgm:cxn modelId="{A8EBFB40-437E-4C26-8604-2ACCEB7C2F55}" srcId="{46F99092-9411-4D5C-81CC-64835B3ACFD5}" destId="{ADA25C58-C691-4C0D-8CD7-242F79B31140}" srcOrd="5" destOrd="0" parTransId="{8F73880D-A01E-4D1C-8106-420D6BE337E5}" sibTransId="{719949C7-6885-48A7-BEF4-662195A2ABB3}"/>
    <dgm:cxn modelId="{BC175A9E-2855-4C45-950A-4ACB3E1EFE75}" type="presOf" srcId="{46F99092-9411-4D5C-81CC-64835B3ACFD5}" destId="{F11805EF-2CC6-4E4B-A8C3-34B79F4D9268}" srcOrd="0" destOrd="0" presId="urn:microsoft.com/office/officeart/2005/8/layout/vList2"/>
    <dgm:cxn modelId="{409F783C-8034-4BEC-AB9D-A91F9D9B9E8F}" type="presParOf" srcId="{FB97A52B-F0AE-4432-AA6B-5E71E4FAB2E0}" destId="{F11805EF-2CC6-4E4B-A8C3-34B79F4D9268}" srcOrd="0" destOrd="0" presId="urn:microsoft.com/office/officeart/2005/8/layout/vList2"/>
    <dgm:cxn modelId="{72EB50DC-DBB0-4E0B-9929-ABCCC6D16F36}" type="presParOf" srcId="{FB97A52B-F0AE-4432-AA6B-5E71E4FAB2E0}" destId="{85847360-ECB1-429E-99CE-8E33BFDDAFA1}" srcOrd="1" destOrd="0" presId="urn:microsoft.com/office/officeart/2005/8/layout/vList2"/>
    <dgm:cxn modelId="{3A1ABB29-6B72-4F00-BF71-25F0B6F88785}" type="presParOf" srcId="{FB97A52B-F0AE-4432-AA6B-5E71E4FAB2E0}" destId="{C8CC5419-4CA7-4256-9E66-E947A8C7A317}" srcOrd="2" destOrd="0" presId="urn:microsoft.com/office/officeart/2005/8/layout/vList2"/>
    <dgm:cxn modelId="{35232EF7-8055-47B2-8148-DD269A9F4771}" type="presParOf" srcId="{FB97A52B-F0AE-4432-AA6B-5E71E4FAB2E0}" destId="{0CD200BC-FDE4-49A3-870D-B80240AECE6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0361F-608F-4E47-B30F-29A4A3EC6FD7}">
      <dsp:nvSpPr>
        <dsp:cNvPr id="0" name=""/>
        <dsp:cNvSpPr/>
      </dsp:nvSpPr>
      <dsp:spPr>
        <a:xfrm rot="10800000">
          <a:off x="1595685" y="0"/>
          <a:ext cx="5675376" cy="756636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56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New funding for ongoing rental assistance</a:t>
          </a:r>
          <a:endParaRPr lang="en-US" sz="2000" kern="1200" dirty="0"/>
        </a:p>
      </dsp:txBody>
      <dsp:txXfrm rot="10800000">
        <a:off x="1784844" y="0"/>
        <a:ext cx="5486217" cy="756636"/>
      </dsp:txXfrm>
    </dsp:sp>
    <dsp:sp modelId="{BCB56E30-FEC7-4BE4-A464-9BB07462D420}">
      <dsp:nvSpPr>
        <dsp:cNvPr id="0" name=""/>
        <dsp:cNvSpPr/>
      </dsp:nvSpPr>
      <dsp:spPr>
        <a:xfrm>
          <a:off x="1240352" y="741"/>
          <a:ext cx="756636" cy="75663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7BE51-07D6-4370-BCB0-BBD6030B496A}">
      <dsp:nvSpPr>
        <dsp:cNvPr id="0" name=""/>
        <dsp:cNvSpPr/>
      </dsp:nvSpPr>
      <dsp:spPr>
        <a:xfrm rot="10800000">
          <a:off x="1618671" y="983239"/>
          <a:ext cx="5675376" cy="756636"/>
        </a:xfrm>
        <a:prstGeom prst="homePlat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56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Case managers are central to success</a:t>
          </a:r>
          <a:endParaRPr lang="en-US" sz="2000" kern="1200" dirty="0"/>
        </a:p>
      </dsp:txBody>
      <dsp:txXfrm rot="10800000">
        <a:off x="1807830" y="983239"/>
        <a:ext cx="5486217" cy="756636"/>
      </dsp:txXfrm>
    </dsp:sp>
    <dsp:sp modelId="{9FBED71C-7F0D-4CCB-A742-223009969008}">
      <dsp:nvSpPr>
        <dsp:cNvPr id="0" name=""/>
        <dsp:cNvSpPr/>
      </dsp:nvSpPr>
      <dsp:spPr>
        <a:xfrm>
          <a:off x="1240352" y="983239"/>
          <a:ext cx="756636" cy="75663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50F7F-790E-4917-9EDA-6D0114266428}">
      <dsp:nvSpPr>
        <dsp:cNvPr id="0" name=""/>
        <dsp:cNvSpPr/>
      </dsp:nvSpPr>
      <dsp:spPr>
        <a:xfrm rot="10800000">
          <a:off x="1618671" y="1965737"/>
          <a:ext cx="5675376" cy="756636"/>
        </a:xfrm>
        <a:prstGeom prst="homePlat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56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Decent, affordable  housing for people with disabilities and extremely low income</a:t>
          </a:r>
          <a:endParaRPr lang="en-US" sz="2000" kern="1200" dirty="0"/>
        </a:p>
      </dsp:txBody>
      <dsp:txXfrm rot="10800000">
        <a:off x="1807830" y="1965737"/>
        <a:ext cx="5486217" cy="756636"/>
      </dsp:txXfrm>
    </dsp:sp>
    <dsp:sp modelId="{AE76E1F4-B9A1-4843-B66C-E24C0C3B93FD}">
      <dsp:nvSpPr>
        <dsp:cNvPr id="0" name=""/>
        <dsp:cNvSpPr/>
      </dsp:nvSpPr>
      <dsp:spPr>
        <a:xfrm>
          <a:off x="1240352" y="1965737"/>
          <a:ext cx="756636" cy="75663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F486BC-88BE-4A4D-985E-B9B8B35C603C}">
      <dsp:nvSpPr>
        <dsp:cNvPr id="0" name=""/>
        <dsp:cNvSpPr/>
      </dsp:nvSpPr>
      <dsp:spPr>
        <a:xfrm rot="10800000">
          <a:off x="1295557" y="2948235"/>
          <a:ext cx="6106193" cy="869125"/>
        </a:xfrm>
        <a:prstGeom prst="homePlat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56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Integrated units – means there are no more than 25% for people with disabilities in any development</a:t>
          </a:r>
          <a:endParaRPr lang="en-US" sz="2000" kern="1200" dirty="0"/>
        </a:p>
      </dsp:txBody>
      <dsp:txXfrm rot="10800000">
        <a:off x="1512838" y="2948235"/>
        <a:ext cx="5888912" cy="869125"/>
      </dsp:txXfrm>
    </dsp:sp>
    <dsp:sp modelId="{D6149657-6D52-4D9A-A40A-E9CD006405AB}">
      <dsp:nvSpPr>
        <dsp:cNvPr id="0" name=""/>
        <dsp:cNvSpPr/>
      </dsp:nvSpPr>
      <dsp:spPr>
        <a:xfrm>
          <a:off x="1132648" y="3004479"/>
          <a:ext cx="756636" cy="756636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B62AAA-BA57-47E4-AAA3-DE9633A64656}">
      <dsp:nvSpPr>
        <dsp:cNvPr id="0" name=""/>
        <dsp:cNvSpPr/>
      </dsp:nvSpPr>
      <dsp:spPr>
        <a:xfrm rot="10800000">
          <a:off x="1479439" y="4043222"/>
          <a:ext cx="5861017" cy="756636"/>
        </a:xfrm>
        <a:prstGeom prst="homePlat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3656" tIns="76200" rIns="14224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Safe, decent housing units near transportation and services</a:t>
          </a:r>
          <a:endParaRPr lang="en-US" sz="2000" kern="1200" dirty="0"/>
        </a:p>
      </dsp:txBody>
      <dsp:txXfrm rot="10800000">
        <a:off x="1668598" y="4043222"/>
        <a:ext cx="5671858" cy="756636"/>
      </dsp:txXfrm>
    </dsp:sp>
    <dsp:sp modelId="{1E6BD91F-CECA-41CC-A212-3CC8DC8C610D}">
      <dsp:nvSpPr>
        <dsp:cNvPr id="0" name=""/>
        <dsp:cNvSpPr/>
      </dsp:nvSpPr>
      <dsp:spPr>
        <a:xfrm>
          <a:off x="1193942" y="4043222"/>
          <a:ext cx="756636" cy="756636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E5226-3B1A-4125-83E4-4120C4C79A9B}">
      <dsp:nvSpPr>
        <dsp:cNvPr id="0" name=""/>
        <dsp:cNvSpPr/>
      </dsp:nvSpPr>
      <dsp:spPr>
        <a:xfrm>
          <a:off x="0" y="190049"/>
          <a:ext cx="8991600" cy="514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Goal</a:t>
          </a:r>
          <a:endParaRPr lang="en-US" sz="2200" kern="1200"/>
        </a:p>
      </dsp:txBody>
      <dsp:txXfrm>
        <a:off x="25130" y="215179"/>
        <a:ext cx="8941340" cy="464540"/>
      </dsp:txXfrm>
    </dsp:sp>
    <dsp:sp modelId="{7FB306F2-DEFC-4C18-B36E-9C605F0C4E82}">
      <dsp:nvSpPr>
        <dsp:cNvPr id="0" name=""/>
        <dsp:cNvSpPr/>
      </dsp:nvSpPr>
      <dsp:spPr>
        <a:xfrm>
          <a:off x="0" y="694469"/>
          <a:ext cx="8991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8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150 permanent supported housing units</a:t>
          </a:r>
          <a:endParaRPr lang="en-US" sz="1700" kern="1200"/>
        </a:p>
      </dsp:txBody>
      <dsp:txXfrm>
        <a:off x="0" y="694469"/>
        <a:ext cx="8991600" cy="364320"/>
      </dsp:txXfrm>
    </dsp:sp>
    <dsp:sp modelId="{B56B22B2-AD49-4ADF-9530-5281222540B9}">
      <dsp:nvSpPr>
        <dsp:cNvPr id="0" name=""/>
        <dsp:cNvSpPr/>
      </dsp:nvSpPr>
      <dsp:spPr>
        <a:xfrm>
          <a:off x="0" y="1058789"/>
          <a:ext cx="8991600" cy="514800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Program Type</a:t>
          </a:r>
          <a:endParaRPr lang="en-US" sz="2200" kern="1200"/>
        </a:p>
      </dsp:txBody>
      <dsp:txXfrm>
        <a:off x="25130" y="1083919"/>
        <a:ext cx="8941340" cy="464540"/>
      </dsp:txXfrm>
    </dsp:sp>
    <dsp:sp modelId="{4D3BD02D-ECFA-490C-8251-D7A73A58455F}">
      <dsp:nvSpPr>
        <dsp:cNvPr id="0" name=""/>
        <dsp:cNvSpPr/>
      </dsp:nvSpPr>
      <dsp:spPr>
        <a:xfrm>
          <a:off x="0" y="1573589"/>
          <a:ext cx="8991600" cy="842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8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Project–based rental assistance 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Located in multi-family housing developed with affordable housing development funds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Integrated – no more than 25% of units designated for people with disabilities</a:t>
          </a:r>
          <a:endParaRPr lang="en-US" sz="1700" kern="1200"/>
        </a:p>
      </dsp:txBody>
      <dsp:txXfrm>
        <a:off x="0" y="1573589"/>
        <a:ext cx="8991600" cy="842490"/>
      </dsp:txXfrm>
    </dsp:sp>
    <dsp:sp modelId="{849571CA-1F42-4E83-AE8F-0E8F1A931F4A}">
      <dsp:nvSpPr>
        <dsp:cNvPr id="0" name=""/>
        <dsp:cNvSpPr/>
      </dsp:nvSpPr>
      <dsp:spPr>
        <a:xfrm>
          <a:off x="0" y="2362201"/>
          <a:ext cx="8991600" cy="514800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Eligible Applicants: </a:t>
          </a:r>
          <a:endParaRPr lang="en-US" sz="2200" kern="1200"/>
        </a:p>
      </dsp:txBody>
      <dsp:txXfrm>
        <a:off x="25130" y="2387331"/>
        <a:ext cx="8941340" cy="464540"/>
      </dsp:txXfrm>
    </dsp:sp>
    <dsp:sp modelId="{62576356-8C43-41FE-94E7-6B264EB3B73B}">
      <dsp:nvSpPr>
        <dsp:cNvPr id="0" name=""/>
        <dsp:cNvSpPr/>
      </dsp:nvSpPr>
      <dsp:spPr>
        <a:xfrm>
          <a:off x="0" y="2930879"/>
          <a:ext cx="8991600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8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Medicaid recipients with disabilities eligible for services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Head of household  age 18 and under age 62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Access to services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dirty="0" smtClean="0"/>
            <a:t>Income at or below 30% Area Median Income (AMI) – includes SSI level income</a:t>
          </a:r>
          <a:endParaRPr lang="en-US" sz="1700" kern="1200" dirty="0"/>
        </a:p>
      </dsp:txBody>
      <dsp:txXfrm>
        <a:off x="0" y="2930879"/>
        <a:ext cx="8991600" cy="1115730"/>
      </dsp:txXfrm>
    </dsp:sp>
    <dsp:sp modelId="{525D52B9-EB70-4B64-A9AD-CDE75A9CE26F}">
      <dsp:nvSpPr>
        <dsp:cNvPr id="0" name=""/>
        <dsp:cNvSpPr/>
      </dsp:nvSpPr>
      <dsp:spPr>
        <a:xfrm>
          <a:off x="0" y="4046610"/>
          <a:ext cx="8991600" cy="51480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smtClean="0"/>
            <a:t>Rent Contribution</a:t>
          </a:r>
          <a:endParaRPr lang="en-US" sz="2200" kern="1200"/>
        </a:p>
      </dsp:txBody>
      <dsp:txXfrm>
        <a:off x="25130" y="4071740"/>
        <a:ext cx="8941340" cy="464540"/>
      </dsp:txXfrm>
    </dsp:sp>
    <dsp:sp modelId="{C30412B4-F173-4A69-8399-66F3AE51531D}">
      <dsp:nvSpPr>
        <dsp:cNvPr id="0" name=""/>
        <dsp:cNvSpPr/>
      </dsp:nvSpPr>
      <dsp:spPr>
        <a:xfrm>
          <a:off x="0" y="4561410"/>
          <a:ext cx="8991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483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700" kern="1200" smtClean="0"/>
            <a:t>30% of income for rent and utilities combined</a:t>
          </a:r>
          <a:endParaRPr lang="en-US" sz="1700" kern="1200"/>
        </a:p>
      </dsp:txBody>
      <dsp:txXfrm>
        <a:off x="0" y="4561410"/>
        <a:ext cx="8991600" cy="364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E17C25-888F-4DB7-A9ED-C0B6DC69E397}">
      <dsp:nvSpPr>
        <dsp:cNvPr id="0" name=""/>
        <dsp:cNvSpPr/>
      </dsp:nvSpPr>
      <dsp:spPr>
        <a:xfrm>
          <a:off x="0" y="0"/>
          <a:ext cx="8686800" cy="11837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</a:rPr>
            <a:t>Non-elderly adults with disabilities, between 18 and 62 years of age, with income below 30% of AMI who are receiving Medicaid services (waiver &amp; State Plan)</a:t>
          </a:r>
          <a:endParaRPr lang="en-US" sz="2000" b="1" kern="1200" dirty="0">
            <a:solidFill>
              <a:schemeClr val="bg1"/>
            </a:solidFill>
          </a:endParaRPr>
        </a:p>
      </dsp:txBody>
      <dsp:txXfrm>
        <a:off x="57788" y="57788"/>
        <a:ext cx="8571224" cy="1068214"/>
      </dsp:txXfrm>
    </dsp:sp>
    <dsp:sp modelId="{180C956D-F14D-447E-A080-CC3A0A077112}">
      <dsp:nvSpPr>
        <dsp:cNvPr id="0" name=""/>
        <dsp:cNvSpPr/>
      </dsp:nvSpPr>
      <dsp:spPr>
        <a:xfrm>
          <a:off x="0" y="1046699"/>
          <a:ext cx="8686800" cy="643603"/>
        </a:xfrm>
        <a:prstGeom prst="round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Prioritized in this order:</a:t>
          </a:r>
          <a:endParaRPr lang="en-US" sz="2800" kern="1200" dirty="0"/>
        </a:p>
      </dsp:txBody>
      <dsp:txXfrm>
        <a:off x="31418" y="1078117"/>
        <a:ext cx="8623964" cy="580767"/>
      </dsp:txXfrm>
    </dsp:sp>
    <dsp:sp modelId="{9FC75ECC-F204-4F80-BB38-CDBC555F039F}">
      <dsp:nvSpPr>
        <dsp:cNvPr id="0" name=""/>
        <dsp:cNvSpPr/>
      </dsp:nvSpPr>
      <dsp:spPr>
        <a:xfrm>
          <a:off x="0" y="1675962"/>
          <a:ext cx="8686800" cy="2887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kern="1200" dirty="0" smtClean="0"/>
            <a:t>Recipients who are institutionalized: </a:t>
          </a:r>
          <a:r>
            <a:rPr lang="en-US" sz="1600" kern="1200" dirty="0" smtClean="0"/>
            <a:t>nursing facility, ICF/ID, state psychiatric hospital or hospital where assistance is available under the State Medicaid</a:t>
          </a:r>
          <a:endParaRPr lang="en-US" sz="16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0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kern="1200" dirty="0" smtClean="0"/>
            <a:t>Recipients at risk of institutionalization due to current housing situation: </a:t>
          </a:r>
          <a:r>
            <a:rPr lang="en-US" sz="1600" b="0" kern="1200" dirty="0" smtClean="0"/>
            <a:t>i.e. change in health status, change in available supports, deplorable housing conditions</a:t>
          </a:r>
          <a:endParaRPr lang="en-US" sz="1600" b="0" kern="1200" dirty="0">
            <a:solidFill>
              <a:srgbClr val="FF0000"/>
            </a:solidFill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0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kern="1200" dirty="0" smtClean="0">
              <a:solidFill>
                <a:schemeClr val="tx1"/>
              </a:solidFill>
            </a:rPr>
            <a:t>Recipients moving to independent renting: </a:t>
          </a:r>
          <a:r>
            <a:rPr lang="en-US" sz="1600" b="0" kern="1200" dirty="0" smtClean="0">
              <a:solidFill>
                <a:schemeClr val="tx1"/>
              </a:solidFill>
            </a:rPr>
            <a:t>DDA Community Pathways Waiver participants moving from Group Homes/Alternative Living Units to independent renting and MHA Residential Rehabilitation Program participants</a:t>
          </a:r>
          <a:endParaRPr lang="en-US" sz="1600" b="1" kern="1200" dirty="0">
            <a:solidFill>
              <a:schemeClr val="tx1"/>
            </a:solidFill>
          </a:endParaRPr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0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b="1" kern="1200" dirty="0" smtClean="0"/>
            <a:t>Recipients who are homeless </a:t>
          </a:r>
          <a:r>
            <a:rPr lang="en-US" sz="1600" kern="1200" dirty="0" smtClean="0"/>
            <a:t>(as defined by HEARTH Act)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Actually homeless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Imminent risk of homelessness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Homeless under other Federal statutes (i.e. unaccompanied youth/families with youth)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Fleeing domestic violence</a:t>
          </a:r>
          <a:endParaRPr lang="en-US" sz="1600" kern="1200" dirty="0"/>
        </a:p>
      </dsp:txBody>
      <dsp:txXfrm>
        <a:off x="0" y="1675962"/>
        <a:ext cx="8686800" cy="28875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ED747-5394-46AD-A6EF-348B5CD92674}">
      <dsp:nvSpPr>
        <dsp:cNvPr id="0" name=""/>
        <dsp:cNvSpPr/>
      </dsp:nvSpPr>
      <dsp:spPr>
        <a:xfrm>
          <a:off x="152397" y="755"/>
          <a:ext cx="2922050" cy="6123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/>
            <a:t>Priority locations</a:t>
          </a:r>
          <a:r>
            <a:rPr lang="en-US" sz="2500" kern="1200" dirty="0" smtClean="0"/>
            <a:t>:</a:t>
          </a:r>
          <a:endParaRPr lang="en-US" sz="2500" kern="1200" dirty="0"/>
        </a:p>
      </dsp:txBody>
      <dsp:txXfrm>
        <a:off x="170331" y="18689"/>
        <a:ext cx="2886182" cy="576432"/>
      </dsp:txXfrm>
    </dsp:sp>
    <dsp:sp modelId="{EF116B5E-E1D1-405E-B52C-5BCF73C242E9}">
      <dsp:nvSpPr>
        <dsp:cNvPr id="0" name=""/>
        <dsp:cNvSpPr/>
      </dsp:nvSpPr>
      <dsp:spPr>
        <a:xfrm>
          <a:off x="444602" y="613055"/>
          <a:ext cx="292205" cy="1143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141"/>
              </a:lnTo>
              <a:lnTo>
                <a:pt x="292205" y="11431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7FAEA-6B45-4F26-A6F6-7CB97FD71A5E}">
      <dsp:nvSpPr>
        <dsp:cNvPr id="0" name=""/>
        <dsp:cNvSpPr/>
      </dsp:nvSpPr>
      <dsp:spPr>
        <a:xfrm>
          <a:off x="736807" y="887457"/>
          <a:ext cx="2477291" cy="17374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Baltimore metro area</a:t>
          </a:r>
          <a:endParaRPr lang="en-US" sz="1800" b="1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Anne Arundel County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Baltimore City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Baltimore County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Carroll County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Harford County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Howard County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Queen Anne’s County</a:t>
          </a:r>
          <a:endParaRPr lang="en-US" sz="1200" kern="1200" dirty="0"/>
        </a:p>
      </dsp:txBody>
      <dsp:txXfrm>
        <a:off x="787696" y="938346"/>
        <a:ext cx="2375513" cy="1635701"/>
      </dsp:txXfrm>
    </dsp:sp>
    <dsp:sp modelId="{B789637A-E58D-492D-8C6E-1DB942ED8461}">
      <dsp:nvSpPr>
        <dsp:cNvPr id="0" name=""/>
        <dsp:cNvSpPr/>
      </dsp:nvSpPr>
      <dsp:spPr>
        <a:xfrm>
          <a:off x="444602" y="613055"/>
          <a:ext cx="292205" cy="3046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6036"/>
              </a:lnTo>
              <a:lnTo>
                <a:pt x="292205" y="30460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AB2AA1-CBDA-4398-B085-BC367F953A29}">
      <dsp:nvSpPr>
        <dsp:cNvPr id="0" name=""/>
        <dsp:cNvSpPr/>
      </dsp:nvSpPr>
      <dsp:spPr>
        <a:xfrm>
          <a:off x="736807" y="2899338"/>
          <a:ext cx="2920794" cy="1519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Washington </a:t>
          </a:r>
          <a:r>
            <a:rPr lang="en-US" sz="1800" b="1" kern="1200" smtClean="0"/>
            <a:t>metro area</a:t>
          </a:r>
          <a:endParaRPr lang="en-US" sz="18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Calvert County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Charles County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Frederick County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Montgomery County</a:t>
          </a:r>
          <a:endParaRPr lang="en-US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Prince George’s County</a:t>
          </a:r>
          <a:endParaRPr lang="en-US" sz="1400" kern="1200" dirty="0"/>
        </a:p>
      </dsp:txBody>
      <dsp:txXfrm>
        <a:off x="781312" y="2943843"/>
        <a:ext cx="2831784" cy="14304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ABF542-20EC-42FF-921C-B43E91044C32}">
      <dsp:nvSpPr>
        <dsp:cNvPr id="0" name=""/>
        <dsp:cNvSpPr/>
      </dsp:nvSpPr>
      <dsp:spPr>
        <a:xfrm>
          <a:off x="7328823" y="1736188"/>
          <a:ext cx="91440" cy="2706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068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D4863-0123-46E1-91DC-B42E7AB51026}">
      <dsp:nvSpPr>
        <dsp:cNvPr id="0" name=""/>
        <dsp:cNvSpPr/>
      </dsp:nvSpPr>
      <dsp:spPr>
        <a:xfrm>
          <a:off x="3144751" y="1667723"/>
          <a:ext cx="2379277" cy="270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44"/>
              </a:lnTo>
              <a:lnTo>
                <a:pt x="2379277" y="135344"/>
              </a:lnTo>
              <a:lnTo>
                <a:pt x="2379277" y="27068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60A0D-B457-4CEE-AC16-09F132513324}">
      <dsp:nvSpPr>
        <dsp:cNvPr id="0" name=""/>
        <dsp:cNvSpPr/>
      </dsp:nvSpPr>
      <dsp:spPr>
        <a:xfrm>
          <a:off x="3144751" y="1667723"/>
          <a:ext cx="702661" cy="270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344"/>
              </a:lnTo>
              <a:lnTo>
                <a:pt x="702661" y="135344"/>
              </a:lnTo>
              <a:lnTo>
                <a:pt x="702661" y="27068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BD2DFE-34CF-4D6C-AD85-65D9A84AE600}">
      <dsp:nvSpPr>
        <dsp:cNvPr id="0" name=""/>
        <dsp:cNvSpPr/>
      </dsp:nvSpPr>
      <dsp:spPr>
        <a:xfrm>
          <a:off x="2287733" y="1667723"/>
          <a:ext cx="857017" cy="270688"/>
        </a:xfrm>
        <a:custGeom>
          <a:avLst/>
          <a:gdLst/>
          <a:ahLst/>
          <a:cxnLst/>
          <a:rect l="0" t="0" r="0" b="0"/>
          <a:pathLst>
            <a:path>
              <a:moveTo>
                <a:pt x="857017" y="0"/>
              </a:moveTo>
              <a:lnTo>
                <a:pt x="857017" y="135344"/>
              </a:lnTo>
              <a:lnTo>
                <a:pt x="0" y="135344"/>
              </a:lnTo>
              <a:lnTo>
                <a:pt x="0" y="27068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DF03A-D8B0-4282-BACA-BB29587FB4A9}">
      <dsp:nvSpPr>
        <dsp:cNvPr id="0" name=""/>
        <dsp:cNvSpPr/>
      </dsp:nvSpPr>
      <dsp:spPr>
        <a:xfrm>
          <a:off x="688295" y="1667723"/>
          <a:ext cx="2456456" cy="270688"/>
        </a:xfrm>
        <a:custGeom>
          <a:avLst/>
          <a:gdLst/>
          <a:ahLst/>
          <a:cxnLst/>
          <a:rect l="0" t="0" r="0" b="0"/>
          <a:pathLst>
            <a:path>
              <a:moveTo>
                <a:pt x="2456456" y="0"/>
              </a:moveTo>
              <a:lnTo>
                <a:pt x="2456456" y="135344"/>
              </a:lnTo>
              <a:lnTo>
                <a:pt x="0" y="135344"/>
              </a:lnTo>
              <a:lnTo>
                <a:pt x="0" y="27068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93553-5DBE-4E6B-AEF6-947EDA000B23}">
      <dsp:nvSpPr>
        <dsp:cNvPr id="0" name=""/>
        <dsp:cNvSpPr/>
      </dsp:nvSpPr>
      <dsp:spPr>
        <a:xfrm>
          <a:off x="2094707" y="780781"/>
          <a:ext cx="2100088" cy="88694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5 Medicaid  Waivers</a:t>
          </a:r>
          <a:endParaRPr lang="en-US" sz="2000" kern="1200" dirty="0"/>
        </a:p>
      </dsp:txBody>
      <dsp:txXfrm>
        <a:off x="2094707" y="780781"/>
        <a:ext cx="2100088" cy="886941"/>
      </dsp:txXfrm>
    </dsp:sp>
    <dsp:sp modelId="{8097052E-6512-4E9D-B199-EDAA67178FBA}">
      <dsp:nvSpPr>
        <dsp:cNvPr id="0" name=""/>
        <dsp:cNvSpPr/>
      </dsp:nvSpPr>
      <dsp:spPr>
        <a:xfrm>
          <a:off x="4041" y="1938411"/>
          <a:ext cx="1368508" cy="82437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Living At Home –  age 18 to 64 </a:t>
          </a:r>
          <a:endParaRPr lang="en-US" sz="1600" b="1" kern="1200" dirty="0"/>
        </a:p>
      </dsp:txBody>
      <dsp:txXfrm>
        <a:off x="4041" y="1938411"/>
        <a:ext cx="1368508" cy="824374"/>
      </dsp:txXfrm>
    </dsp:sp>
    <dsp:sp modelId="{811FE33A-734C-4506-9CE9-74459B69646F}">
      <dsp:nvSpPr>
        <dsp:cNvPr id="0" name=""/>
        <dsp:cNvSpPr/>
      </dsp:nvSpPr>
      <dsp:spPr>
        <a:xfrm>
          <a:off x="1643238" y="1938411"/>
          <a:ext cx="1288991" cy="13108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Older Adults Waiver – age 50 and older</a:t>
          </a:r>
          <a:endParaRPr lang="en-US" sz="1600" b="1" kern="1200" dirty="0"/>
        </a:p>
      </dsp:txBody>
      <dsp:txXfrm>
        <a:off x="1643238" y="1938411"/>
        <a:ext cx="1288991" cy="1310839"/>
      </dsp:txXfrm>
    </dsp:sp>
    <dsp:sp modelId="{0F65B4DF-6970-4E97-A4D1-5CC0563F303F}">
      <dsp:nvSpPr>
        <dsp:cNvPr id="0" name=""/>
        <dsp:cNvSpPr/>
      </dsp:nvSpPr>
      <dsp:spPr>
        <a:xfrm>
          <a:off x="3202917" y="1938411"/>
          <a:ext cx="1288991" cy="12904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Traumatic Brain Injury – adults with TBI</a:t>
          </a:r>
          <a:endParaRPr lang="en-US" sz="1600" b="1" kern="1200" dirty="0"/>
        </a:p>
      </dsp:txBody>
      <dsp:txXfrm>
        <a:off x="3202917" y="1938411"/>
        <a:ext cx="1288991" cy="1290402"/>
      </dsp:txXfrm>
    </dsp:sp>
    <dsp:sp modelId="{C64B1D30-E31C-4D77-B4D3-87EBFDF34884}">
      <dsp:nvSpPr>
        <dsp:cNvPr id="0" name=""/>
        <dsp:cNvSpPr/>
      </dsp:nvSpPr>
      <dsp:spPr>
        <a:xfrm>
          <a:off x="4762596" y="1938411"/>
          <a:ext cx="1522865" cy="180034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Community Pathways and New Directions – people with a developmental disability</a:t>
          </a:r>
          <a:endParaRPr lang="en-US" sz="1600" b="1" kern="1200" dirty="0"/>
        </a:p>
      </dsp:txBody>
      <dsp:txXfrm>
        <a:off x="4762596" y="1938411"/>
        <a:ext cx="1522865" cy="1800340"/>
      </dsp:txXfrm>
    </dsp:sp>
    <dsp:sp modelId="{E8C55A65-68DE-4F4F-B4D1-94B81C5B8D2C}">
      <dsp:nvSpPr>
        <dsp:cNvPr id="0" name=""/>
        <dsp:cNvSpPr/>
      </dsp:nvSpPr>
      <dsp:spPr>
        <a:xfrm>
          <a:off x="5990128" y="780781"/>
          <a:ext cx="2768830" cy="9554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Case management through Medicaid services</a:t>
          </a:r>
          <a:endParaRPr lang="en-US" sz="2000" kern="1200" dirty="0"/>
        </a:p>
      </dsp:txBody>
      <dsp:txXfrm>
        <a:off x="5990128" y="780781"/>
        <a:ext cx="2768830" cy="955406"/>
      </dsp:txXfrm>
    </dsp:sp>
    <dsp:sp modelId="{0610B990-5BAA-4471-9CEA-55B44329ECEE}">
      <dsp:nvSpPr>
        <dsp:cNvPr id="0" name=""/>
        <dsp:cNvSpPr/>
      </dsp:nvSpPr>
      <dsp:spPr>
        <a:xfrm>
          <a:off x="6556150" y="2006876"/>
          <a:ext cx="1636786" cy="193674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Assistance through CILS for people with no service funded case management</a:t>
          </a:r>
          <a:endParaRPr lang="en-US" sz="1600" b="1" kern="1200" dirty="0"/>
        </a:p>
      </dsp:txBody>
      <dsp:txXfrm>
        <a:off x="6556150" y="2006876"/>
        <a:ext cx="1636786" cy="19367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D0EC8-EC69-4A19-971E-62A2FEC521AF}">
      <dsp:nvSpPr>
        <dsp:cNvPr id="0" name=""/>
        <dsp:cNvSpPr/>
      </dsp:nvSpPr>
      <dsp:spPr>
        <a:xfrm rot="5400000">
          <a:off x="5194626" y="-2449989"/>
          <a:ext cx="778192" cy="587650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Provide program information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Enter outreach activities into 811 PRA tracking system</a:t>
          </a:r>
          <a:endParaRPr lang="en-US" sz="1800" kern="1200" dirty="0"/>
        </a:p>
      </dsp:txBody>
      <dsp:txXfrm rot="-5400000">
        <a:off x="2645471" y="137154"/>
        <a:ext cx="5838514" cy="702216"/>
      </dsp:txXfrm>
    </dsp:sp>
    <dsp:sp modelId="{BA068E47-4A32-4BA7-BE81-D17488D78E10}">
      <dsp:nvSpPr>
        <dsp:cNvPr id="0" name=""/>
        <dsp:cNvSpPr/>
      </dsp:nvSpPr>
      <dsp:spPr>
        <a:xfrm>
          <a:off x="133916" y="1890"/>
          <a:ext cx="2511555" cy="97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Outreach</a:t>
          </a:r>
          <a:endParaRPr lang="en-US" sz="2900" kern="1200"/>
        </a:p>
      </dsp:txBody>
      <dsp:txXfrm>
        <a:off x="181401" y="49375"/>
        <a:ext cx="2416585" cy="877770"/>
      </dsp:txXfrm>
    </dsp:sp>
    <dsp:sp modelId="{B4706575-EABA-4F60-967A-FD4197E96FC3}">
      <dsp:nvSpPr>
        <dsp:cNvPr id="0" name=""/>
        <dsp:cNvSpPr/>
      </dsp:nvSpPr>
      <dsp:spPr>
        <a:xfrm rot="5400000">
          <a:off x="4964307" y="-1354220"/>
          <a:ext cx="1255777" cy="5898322"/>
        </a:xfrm>
        <a:prstGeom prst="round2SameRect">
          <a:avLst/>
        </a:prstGeom>
        <a:solidFill>
          <a:schemeClr val="accent2">
            <a:tint val="40000"/>
            <a:alpha val="90000"/>
            <a:hueOff val="1675274"/>
            <a:satOff val="-1459"/>
            <a:lumOff val="-2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675274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Register as user with Social Serve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Identify and overcome challenges – criminal background and credit, housing history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Keep information current in MPAH referral system</a:t>
          </a:r>
          <a:endParaRPr lang="en-US" sz="1800" kern="1200" dirty="0"/>
        </a:p>
      </dsp:txBody>
      <dsp:txXfrm rot="-5400000">
        <a:off x="2643035" y="1028354"/>
        <a:ext cx="5837020" cy="1133173"/>
      </dsp:txXfrm>
    </dsp:sp>
    <dsp:sp modelId="{340722D9-B9C7-4BE5-B783-AB8EB6068959}">
      <dsp:nvSpPr>
        <dsp:cNvPr id="0" name=""/>
        <dsp:cNvSpPr/>
      </dsp:nvSpPr>
      <dsp:spPr>
        <a:xfrm>
          <a:off x="133916" y="1142997"/>
          <a:ext cx="2512145" cy="972740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Referral</a:t>
          </a:r>
          <a:endParaRPr lang="en-US" sz="2900" kern="1200"/>
        </a:p>
      </dsp:txBody>
      <dsp:txXfrm>
        <a:off x="181401" y="1190482"/>
        <a:ext cx="2417175" cy="877770"/>
      </dsp:txXfrm>
    </dsp:sp>
    <dsp:sp modelId="{EB2FB42B-FD6D-4FD9-B5AF-8BC9B0212488}">
      <dsp:nvSpPr>
        <dsp:cNvPr id="0" name=""/>
        <dsp:cNvSpPr/>
      </dsp:nvSpPr>
      <dsp:spPr>
        <a:xfrm rot="5400000">
          <a:off x="4856271" y="172944"/>
          <a:ext cx="1525848" cy="5904365"/>
        </a:xfrm>
        <a:prstGeom prst="round2SameRect">
          <a:avLst/>
        </a:prstGeom>
        <a:solidFill>
          <a:schemeClr val="accent2">
            <a:tint val="40000"/>
            <a:alpha val="90000"/>
            <a:hueOff val="3350547"/>
            <a:satOff val="-2919"/>
            <a:lumOff val="-4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3350547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Coordinate and facilitate access to services and housing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Obtain needed documentation (i.e. birth certificate, benefit letter)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Assist with applications, reasonable accommodations</a:t>
          </a:r>
          <a:endParaRPr lang="en-US" sz="1800" kern="1200" dirty="0"/>
        </a:p>
      </dsp:txBody>
      <dsp:txXfrm rot="-5400000">
        <a:off x="2667013" y="2436688"/>
        <a:ext cx="5829879" cy="1376876"/>
      </dsp:txXfrm>
    </dsp:sp>
    <dsp:sp modelId="{D10117D7-F5DE-444D-B6D6-FAB982D1BFCC}">
      <dsp:nvSpPr>
        <dsp:cNvPr id="0" name=""/>
        <dsp:cNvSpPr/>
      </dsp:nvSpPr>
      <dsp:spPr>
        <a:xfrm>
          <a:off x="133916" y="2604236"/>
          <a:ext cx="2514601" cy="972740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Transition Planning</a:t>
          </a:r>
          <a:endParaRPr lang="en-US" sz="2900" kern="1200"/>
        </a:p>
      </dsp:txBody>
      <dsp:txXfrm>
        <a:off x="181401" y="2651721"/>
        <a:ext cx="2419631" cy="877770"/>
      </dsp:txXfrm>
    </dsp:sp>
    <dsp:sp modelId="{8A495120-7B66-431F-ABE8-607E873EFDE8}">
      <dsp:nvSpPr>
        <dsp:cNvPr id="0" name=""/>
        <dsp:cNvSpPr/>
      </dsp:nvSpPr>
      <dsp:spPr>
        <a:xfrm rot="5400000">
          <a:off x="5210082" y="1495506"/>
          <a:ext cx="778192" cy="5864382"/>
        </a:xfrm>
        <a:prstGeom prst="round2SameRect">
          <a:avLst/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Ongoing contact with tenant</a:t>
          </a:r>
          <a:endParaRPr lang="en-US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Work with property manager, tenant and MFP HD to resolve issues</a:t>
          </a:r>
          <a:endParaRPr lang="en-US" sz="1800" kern="1200" dirty="0"/>
        </a:p>
      </dsp:txBody>
      <dsp:txXfrm rot="-5400000">
        <a:off x="2666987" y="4076589"/>
        <a:ext cx="5826394" cy="702216"/>
      </dsp:txXfrm>
    </dsp:sp>
    <dsp:sp modelId="{37C7E1FF-BA07-4BDF-8DA1-DF6E6B6E43D2}">
      <dsp:nvSpPr>
        <dsp:cNvPr id="0" name=""/>
        <dsp:cNvSpPr/>
      </dsp:nvSpPr>
      <dsp:spPr>
        <a:xfrm>
          <a:off x="54692" y="3886196"/>
          <a:ext cx="2517591" cy="9727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Housing Retention</a:t>
          </a:r>
          <a:endParaRPr lang="en-US" sz="2900" kern="1200" dirty="0"/>
        </a:p>
      </dsp:txBody>
      <dsp:txXfrm>
        <a:off x="102177" y="3933681"/>
        <a:ext cx="2422621" cy="8777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B6CF3-A624-43F3-B2C0-A3DFC73C79B1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4C0D-13D3-4352-ADAF-C6084A29D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81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FB984-9B73-4CC0-95F5-3ABC162CA66E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F2D03-FE08-4426-A07B-62E4320A6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1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Lorraine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06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43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Martha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8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Martha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6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Martha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81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Lorraine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6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Lorraine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58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Elaine - Talk about definition</a:t>
            </a:r>
            <a:r>
              <a:rPr lang="en-US" baseline="0" dirty="0" smtClean="0"/>
              <a:t> of integrated (see handout), multi-family and AMI and project-based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64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r>
              <a:rPr lang="en-US" baseline="0" dirty="0" smtClean="0"/>
              <a:t> - </a:t>
            </a:r>
            <a:r>
              <a:rPr lang="en-US" dirty="0" smtClean="0">
                <a:solidFill>
                  <a:srgbClr val="FF0000"/>
                </a:solidFill>
              </a:rPr>
              <a:t>Add 4 HEARTH Act definitions; add HUD definition</a:t>
            </a:r>
            <a:r>
              <a:rPr lang="en-US" baseline="0" dirty="0" smtClean="0">
                <a:solidFill>
                  <a:srgbClr val="FF0000"/>
                </a:solidFill>
              </a:rPr>
              <a:t> of disability – put these on handout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28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Elaine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12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0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Jennifer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2D03-FE08-4426-A07B-62E4320A64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68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3810000"/>
          </a:xfrm>
          <a:prstGeom prst="rect">
            <a:avLst/>
          </a:prstGeom>
          <a:solidFill>
            <a:srgbClr val="C323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 userDrawn="1"/>
        </p:nvSpPr>
        <p:spPr bwMode="auto">
          <a:xfrm>
            <a:off x="0" y="0"/>
            <a:ext cx="8610600" cy="3657600"/>
          </a:xfrm>
          <a:prstGeom prst="roundRect">
            <a:avLst>
              <a:gd name="adj" fmla="val 42222"/>
            </a:avLst>
          </a:prstGeom>
          <a:solidFill>
            <a:srgbClr val="F5D37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C323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8077200" y="847725"/>
            <a:ext cx="1066800" cy="17335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0" y="0"/>
            <a:ext cx="3352800" cy="3657600"/>
          </a:xfrm>
          <a:prstGeom prst="rect">
            <a:avLst/>
          </a:prstGeom>
          <a:solidFill>
            <a:srgbClr val="F5D37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AutoShape 11"/>
          <p:cNvSpPr>
            <a:spLocks noChangeArrowheads="1"/>
          </p:cNvSpPr>
          <p:nvPr userDrawn="1"/>
        </p:nvSpPr>
        <p:spPr bwMode="auto">
          <a:xfrm>
            <a:off x="304800" y="838200"/>
            <a:ext cx="8686800" cy="17526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2" name="Picture 15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6128" t="20556" r="10028" b="14994"/>
          <a:stretch/>
        </p:blipFill>
        <p:spPr bwMode="auto">
          <a:xfrm>
            <a:off x="304800" y="4114800"/>
            <a:ext cx="1828800" cy="1828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72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743200"/>
            <a:ext cx="64008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441" y="4114800"/>
            <a:ext cx="2488170" cy="1828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717143"/>
            <a:ext cx="3962400" cy="1074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08317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6EEF4-7500-4EEE-AF6B-3B70537436C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49560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AE8D6-51D8-4711-AB1C-03CDE00323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31866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315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381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752600"/>
            <a:ext cx="3810000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25272-4BC3-4E70-A302-9FB2A048296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4768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22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3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77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96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53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868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1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415757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0101" y="0"/>
            <a:ext cx="1253899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768315"/>
      </p:ext>
    </p:extLst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54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02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07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85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10BF4A85-B5D8-4C5F-B5AD-28ABBF307C33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904079C-FE85-4EA2-8E9A-0B0426AAA542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8303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65FC1F6-21F9-46C6-82DF-BD1ABA182524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C64166EE-DC0C-4390-8A05-88BA7593FCE1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5998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4F90825-EC70-4740-9C36-CBF24AB153EE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562AEA8F-ADE3-41AA-A46A-B67CBAFE6608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531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D17E147-A361-4A09-975A-2D2524FF488C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AD478E5-E718-4ECC-918D-0D55125F1C34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069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8700EC2-30D7-4812-9E17-08755DDDFF33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C256400-08F3-479F-A69B-432633871B07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459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93F70058-933A-4CF4-8311-E2E41AE8F390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503E930C-81E3-4992-A393-7501B80CE0E8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49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EDED-DF66-42C7-BA2C-8E4C1B3DA1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478" y="6400800"/>
            <a:ext cx="431552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9685561"/>
      </p:ext>
    </p:extLst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F3500AC-90C2-4D0B-981C-470338E8177A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BB15BBF2-F61F-4913-A90E-489FDBEBEF16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4021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B882F4E9-2881-488A-AAA6-1B09780524E4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CF9200D-E54A-4971-9E20-FADEBF011913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845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50D47B6-A135-40D5-9A8F-C5FF40116782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99DCC66D-96A4-481D-B21A-499087050724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187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C92A842A-D3D8-4CE7-AA68-5AB8968BDE14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B38952C-40D6-4971-B620-107CDE7F8707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832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02ED31BA-F18E-474C-ADD9-A4F6D1C99AA4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9/10/2013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860DDBA-925D-486A-B5F7-7946269F2E1A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4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42494-8B69-45ED-AB45-FB4B97FB9D9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32448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E04EF-367D-4E1C-965B-B6655507A15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81138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4892B-44AE-4827-8A6F-F5B294BE364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1801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D182-CBB7-42B5-B4D8-E7B14D34A4B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12152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4CCE2-3208-47DB-930E-BC1DE1CA0D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92914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837D6-C480-4117-BBAD-93078DA7384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73766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chemeClr val="bg1"/>
            </a:gs>
            <a:gs pos="0">
              <a:schemeClr val="bg1"/>
            </a:gs>
            <a:gs pos="19000">
              <a:schemeClr val="bg1"/>
            </a:gs>
            <a:gs pos="85000">
              <a:schemeClr val="bg1"/>
            </a:gs>
            <a:gs pos="28000">
              <a:schemeClr val="bg1"/>
            </a:gs>
            <a:gs pos="72000">
              <a:schemeClr val="bg1"/>
            </a:gs>
            <a:gs pos="62000">
              <a:schemeClr val="bg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C323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C3235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7" name="AutoShape 13"/>
          <p:cNvSpPr>
            <a:spLocks noChangeArrowheads="1"/>
          </p:cNvSpPr>
          <p:nvPr userDrawn="1"/>
        </p:nvSpPr>
        <p:spPr bwMode="auto">
          <a:xfrm>
            <a:off x="228600" y="0"/>
            <a:ext cx="8458200" cy="1219200"/>
          </a:xfrm>
          <a:prstGeom prst="roundRect">
            <a:avLst>
              <a:gd name="adj" fmla="val 42222"/>
            </a:avLst>
          </a:prstGeom>
          <a:solidFill>
            <a:srgbClr val="F5D37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731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553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231888-B605-43BE-88BE-D7E504B2B843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08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venir LT Std 45 Boo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89ED-24D9-4FCD-8168-FBDA68ACAF43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91CA-63CA-4DDA-887D-92539CCE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8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4476744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88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1371600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sz="3600" dirty="0" smtClean="0"/>
              <a:t>HUD 811 Project-Based Rental Assistance </a:t>
            </a:r>
            <a:r>
              <a:rPr lang="en-US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4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4517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158074"/>
              </p:ext>
            </p:extLst>
          </p:nvPr>
        </p:nvGraphicFramePr>
        <p:xfrm>
          <a:off x="304800" y="1371600"/>
          <a:ext cx="8686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76200"/>
            <a:ext cx="7315200" cy="10668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Roles &amp; Expectations of Case Managers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B5D51F96-E214-4C2E-A3FA-6FD0F866E8E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372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915173"/>
              </p:ext>
            </p:extLst>
          </p:nvPr>
        </p:nvGraphicFramePr>
        <p:xfrm>
          <a:off x="457200" y="1447800"/>
          <a:ext cx="8305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843" name="Title 2"/>
          <p:cNvSpPr>
            <a:spLocks noGrp="1"/>
          </p:cNvSpPr>
          <p:nvPr>
            <p:ph type="title"/>
          </p:nvPr>
        </p:nvSpPr>
        <p:spPr>
          <a:xfrm>
            <a:off x="990600" y="0"/>
            <a:ext cx="7315200" cy="1143000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Enrollment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5D11AFE-5FFE-4F96-AF46-9EA67DE93093}" type="slidenum">
              <a:rPr lang="en-US" smtClean="0">
                <a:solidFill>
                  <a:srgbClr val="FFFFFF"/>
                </a:solidFill>
                <a:latin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3276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447800"/>
            <a:ext cx="5638800" cy="495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8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Documentation</a:t>
            </a: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A07FD3F-1BD8-4343-B508-E11515529AC6}" type="slidenum">
              <a:rPr lang="en-US" smtClean="0">
                <a:solidFill>
                  <a:srgbClr val="FFFFFF"/>
                </a:solidFill>
                <a:latin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8167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51816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Credit check &amp; criminal background performed by property manager</a:t>
            </a:r>
          </a:p>
          <a:p>
            <a:pPr lvl="1">
              <a:defRPr/>
            </a:pPr>
            <a:r>
              <a:rPr lang="en-US" sz="2400" dirty="0" smtClean="0"/>
              <a:t>Two “never” convictions</a:t>
            </a:r>
          </a:p>
          <a:p>
            <a:pPr lvl="2">
              <a:defRPr/>
            </a:pPr>
            <a:r>
              <a:rPr lang="en-US" dirty="0" smtClean="0"/>
              <a:t>Lifetime sex offender registration requirement</a:t>
            </a:r>
          </a:p>
          <a:p>
            <a:pPr lvl="2">
              <a:defRPr/>
            </a:pPr>
            <a:r>
              <a:rPr lang="en-US" dirty="0" smtClean="0"/>
              <a:t>Methamphetamine production on federally-assisted housing property</a:t>
            </a:r>
            <a:endParaRPr lang="en-US" sz="1600" dirty="0" smtClean="0"/>
          </a:p>
          <a:p>
            <a:pPr lvl="1">
              <a:defRPr/>
            </a:pPr>
            <a:r>
              <a:rPr lang="en-US" sz="2400" dirty="0" smtClean="0"/>
              <a:t>Other restrictions</a:t>
            </a:r>
          </a:p>
          <a:p>
            <a:pPr lvl="2">
              <a:defRPr/>
            </a:pPr>
            <a:r>
              <a:rPr lang="en-US" dirty="0" smtClean="0"/>
              <a:t>Currently engaging in illegal drug activity, fugitive felons, parole violators, evicted from federally-assisted housing due to drug-related criminal activity within last 3 years</a:t>
            </a:r>
          </a:p>
          <a:p>
            <a:pPr lvl="2">
              <a:defRPr/>
            </a:pPr>
            <a:r>
              <a:rPr lang="en-US" dirty="0" smtClean="0"/>
              <a:t>Reasonable cause to believe person is a danger</a:t>
            </a:r>
            <a:endParaRPr lang="en-US" dirty="0"/>
          </a:p>
        </p:txBody>
      </p:sp>
      <p:sp>
        <p:nvSpPr>
          <p:cNvPr id="33795" name="Title 2"/>
          <p:cNvSpPr>
            <a:spLocks noGrp="1"/>
          </p:cNvSpPr>
          <p:nvPr>
            <p:ph type="title"/>
          </p:nvPr>
        </p:nvSpPr>
        <p:spPr>
          <a:xfrm>
            <a:off x="533400" y="76200"/>
            <a:ext cx="81534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Documentation</a:t>
            </a:r>
            <a:endParaRPr lang="en-US" sz="4000" dirty="0" smtClean="0">
              <a:solidFill>
                <a:schemeClr val="tx1"/>
              </a:solidFill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FEC7064-A62E-40BA-BE3D-F50C18DA4591}" type="slidenum">
              <a:rPr lang="en-US" smtClean="0">
                <a:solidFill>
                  <a:srgbClr val="FFFFFF"/>
                </a:solidFill>
                <a:latin typeface="Times New Roman" pitchFamily="18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mtClean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9974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760021"/>
              </p:ext>
            </p:extLst>
          </p:nvPr>
        </p:nvGraphicFramePr>
        <p:xfrm>
          <a:off x="685800" y="1600200"/>
          <a:ext cx="7772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Case Manager Training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and Support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B5D51F96-E214-4C2E-A3FA-6FD0F866E8E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8449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 smtClean="0"/>
              <a:t>HUD Notice H2013-24 “Section 811 Project Rental Assistance (PRA) Occupancy Interim Notice”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Published on 8/23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200" dirty="0" smtClean="0"/>
              <a:t>DHCD is reviewing and will post on Web Site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Cooperative Agreement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Expected to be signed by DHCD and HUD by the end of October, 2013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Program implementation will begin once it is signed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b="1" dirty="0"/>
              <a:t>Unit Selection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Initial units identified in early 2014 as part of October 29, 2013 Round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Mid-2014 NOFA for existing CDA-financed units wit expectation for occupancy availability in late 2014 or early 2015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400" b="1" dirty="0" smtClean="0"/>
              <a:t>Outreach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DHCD will share additional information and an implementation schedule when available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DHCD, DHMH and MDOD will provide demos and more detailed overview of the referral and case management system once the Cooperative Agreement is finalized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Next Steps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607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839200" cy="46482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endParaRPr lang="en-US" sz="900" dirty="0"/>
          </a:p>
          <a:p>
            <a:r>
              <a:rPr lang="en-US" dirty="0"/>
              <a:t>HUD 811 Project Rental Assistance Demonstration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Required Partnership Agreement </a:t>
            </a:r>
          </a:p>
          <a:p>
            <a:pPr lvl="2"/>
            <a:r>
              <a:rPr lang="en-US" dirty="0" smtClean="0"/>
              <a:t>Department of Housing &amp; Community Development</a:t>
            </a:r>
          </a:p>
          <a:p>
            <a:pPr lvl="2"/>
            <a:r>
              <a:rPr lang="en-US" dirty="0" smtClean="0"/>
              <a:t>Dept. of Health &amp; Mental Hygiene/Medicaid</a:t>
            </a:r>
          </a:p>
          <a:p>
            <a:pPr lvl="2"/>
            <a:r>
              <a:rPr lang="en-US" dirty="0" smtClean="0"/>
              <a:t>Dept. of Disabilities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dirty="0"/>
              <a:t>July </a:t>
            </a:r>
            <a:r>
              <a:rPr lang="en-US" dirty="0" smtClean="0"/>
              <a:t>2012 - MD applied for HUD 811 PRA</a:t>
            </a:r>
          </a:p>
          <a:p>
            <a:pPr lvl="1"/>
            <a:r>
              <a:rPr lang="en-US" dirty="0" smtClean="0"/>
              <a:t>35 states applied</a:t>
            </a:r>
          </a:p>
          <a:p>
            <a:endParaRPr lang="en-US" sz="1000" dirty="0" smtClean="0"/>
          </a:p>
          <a:p>
            <a:r>
              <a:rPr lang="en-US" dirty="0"/>
              <a:t>February </a:t>
            </a:r>
            <a:r>
              <a:rPr lang="en-US" dirty="0" smtClean="0"/>
              <a:t>2013 – MD received award for $10.9 million </a:t>
            </a:r>
          </a:p>
          <a:p>
            <a:pPr lvl="1"/>
            <a:r>
              <a:rPr lang="en-US" dirty="0" smtClean="0"/>
              <a:t> 13 states received award</a:t>
            </a:r>
          </a:p>
          <a:p>
            <a:pPr lvl="1"/>
            <a:r>
              <a:rPr lang="en-US" dirty="0" smtClean="0"/>
              <a:t>2 states with RCSC grant received award (MD &amp; TX)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B5D51F96-E214-4C2E-A3FA-6FD0F866E8E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210014"/>
            <a:ext cx="68580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4846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175405"/>
              </p:ext>
            </p:extLst>
          </p:nvPr>
        </p:nvGraphicFramePr>
        <p:xfrm>
          <a:off x="228600" y="1447800"/>
          <a:ext cx="85344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Why is 811 PRA Important?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B5D51F96-E214-4C2E-A3FA-6FD0F866E8E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837003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ight Arrow 22"/>
          <p:cNvSpPr>
            <a:spLocks noChangeArrowheads="1"/>
          </p:cNvSpPr>
          <p:nvPr/>
        </p:nvSpPr>
        <p:spPr bwMode="auto">
          <a:xfrm rot="5400000">
            <a:off x="2500313" y="1573213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Right Arrow 21"/>
          <p:cNvSpPr>
            <a:spLocks noChangeArrowheads="1"/>
          </p:cNvSpPr>
          <p:nvPr/>
        </p:nvSpPr>
        <p:spPr bwMode="auto">
          <a:xfrm rot="5400000">
            <a:off x="1165492" y="4307423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Right Arrow 19"/>
          <p:cNvSpPr>
            <a:spLocks noChangeArrowheads="1"/>
          </p:cNvSpPr>
          <p:nvPr/>
        </p:nvSpPr>
        <p:spPr bwMode="auto">
          <a:xfrm rot="5400000">
            <a:off x="1429902" y="2947864"/>
            <a:ext cx="857522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032213" y="326571"/>
            <a:ext cx="1342600" cy="1285875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ktangel 101"/>
          <p:cNvSpPr>
            <a:spLocks noChangeArrowheads="1"/>
          </p:cNvSpPr>
          <p:nvPr/>
        </p:nvSpPr>
        <p:spPr bwMode="auto">
          <a:xfrm>
            <a:off x="1883951" y="1923429"/>
            <a:ext cx="1619864" cy="669250"/>
          </a:xfrm>
          <a:prstGeom prst="rect">
            <a:avLst/>
          </a:prstGeom>
          <a:solidFill>
            <a:schemeClr val="accent3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da-DK" kern="0">
              <a:solidFill>
                <a:sysClr val="window" lastClr="FFFFFF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9" name="Rektangel 101"/>
          <p:cNvSpPr>
            <a:spLocks noChangeArrowheads="1"/>
          </p:cNvSpPr>
          <p:nvPr/>
        </p:nvSpPr>
        <p:spPr bwMode="auto">
          <a:xfrm>
            <a:off x="113694" y="4729705"/>
            <a:ext cx="1953238" cy="1064097"/>
          </a:xfrm>
          <a:prstGeom prst="rect">
            <a:avLst/>
          </a:prstGeom>
          <a:solidFill>
            <a:srgbClr val="90AB5E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defTabSz="457200">
              <a:defRPr/>
            </a:pPr>
            <a:endParaRPr lang="da-DK" kern="0">
              <a:solidFill>
                <a:sysClr val="window" lastClr="FFFFFF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3" name="Rektangel 101"/>
          <p:cNvSpPr>
            <a:spLocks noChangeArrowheads="1"/>
          </p:cNvSpPr>
          <p:nvPr/>
        </p:nvSpPr>
        <p:spPr bwMode="auto">
          <a:xfrm>
            <a:off x="2248087" y="3540949"/>
            <a:ext cx="928420" cy="66925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da-DK" kern="0">
              <a:solidFill>
                <a:sysClr val="window" lastClr="FFFFFF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44688" y="2065338"/>
            <a:ext cx="151765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MPAH</a:t>
            </a:r>
            <a:endParaRPr lang="en-US" dirty="0">
              <a:solidFill>
                <a:prstClr val="black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1488" y="4846254"/>
            <a:ext cx="151765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Developers &amp; Property Management Companies</a:t>
            </a:r>
            <a:endParaRPr lang="en-US" sz="1400" dirty="0">
              <a:solidFill>
                <a:prstClr val="black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47209" y="3658395"/>
            <a:ext cx="9286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DHMH</a:t>
            </a:r>
            <a:endParaRPr lang="en-US" sz="1600" dirty="0">
              <a:solidFill>
                <a:prstClr val="black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01546" y="523232"/>
            <a:ext cx="1021501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HUD &amp; CMS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Sec 811 PRA</a:t>
            </a:r>
            <a:endParaRPr lang="en-US" sz="1200" dirty="0">
              <a:solidFill>
                <a:prstClr val="black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" name="Gruppe 124"/>
          <p:cNvGrpSpPr/>
          <p:nvPr/>
        </p:nvGrpSpPr>
        <p:grpSpPr>
          <a:xfrm>
            <a:off x="6254750" y="1708144"/>
            <a:ext cx="2736850" cy="4235456"/>
            <a:chOff x="3328213" y="876282"/>
            <a:chExt cx="2684378" cy="45561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6" name="Rektangel 25"/>
            <p:cNvSpPr/>
            <p:nvPr/>
          </p:nvSpPr>
          <p:spPr bwMode="auto">
            <a:xfrm>
              <a:off x="3328213" y="1000326"/>
              <a:ext cx="2684378" cy="4432077"/>
            </a:xfrm>
            <a:prstGeom prst="rect">
              <a:avLst/>
            </a:prstGeom>
            <a:gradFill rotWithShape="1">
              <a:gsLst>
                <a:gs pos="8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  <a:gs pos="70000">
                  <a:schemeClr val="bg1"/>
                </a:gs>
              </a:gsLst>
              <a:lin ang="16200000" scaled="0"/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da-DK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4" name="Gruppe 55"/>
            <p:cNvGrpSpPr/>
            <p:nvPr/>
          </p:nvGrpSpPr>
          <p:grpSpPr>
            <a:xfrm>
              <a:off x="3328213" y="876282"/>
              <a:ext cx="2676591" cy="220005"/>
              <a:chOff x="3319464" y="876282"/>
              <a:chExt cx="2703620" cy="220005"/>
            </a:xfrm>
          </p:grpSpPr>
          <p:sp>
            <p:nvSpPr>
              <p:cNvPr id="38" name="Rektangel 27"/>
              <p:cNvSpPr/>
              <p:nvPr/>
            </p:nvSpPr>
            <p:spPr bwMode="auto">
              <a:xfrm>
                <a:off x="3319464" y="876282"/>
                <a:ext cx="2703620" cy="220005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da-DK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39" name="Rektangel 28"/>
              <p:cNvSpPr/>
              <p:nvPr/>
            </p:nvSpPr>
            <p:spPr bwMode="auto">
              <a:xfrm>
                <a:off x="3319464" y="962302"/>
                <a:ext cx="2703620" cy="64842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da-DK" kern="0" dirty="0">
                  <a:solidFill>
                    <a:sysClr val="window" lastClr="FFFFFF"/>
                  </a:solidFill>
                </a:endParaRPr>
              </a:p>
            </p:txBody>
          </p:sp>
        </p:grpSp>
      </p:grpSp>
      <p:sp>
        <p:nvSpPr>
          <p:cNvPr id="30" name="Rektangel 101"/>
          <p:cNvSpPr>
            <a:spLocks noChangeArrowheads="1"/>
          </p:cNvSpPr>
          <p:nvPr/>
        </p:nvSpPr>
        <p:spPr bwMode="auto">
          <a:xfrm>
            <a:off x="920718" y="3511967"/>
            <a:ext cx="928420" cy="66925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da-DK" kern="0">
              <a:solidFill>
                <a:sysClr val="window" lastClr="FFFFFF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20718" y="3650576"/>
            <a:ext cx="92868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DHCD</a:t>
            </a:r>
            <a:endParaRPr lang="en-US" sz="1600" dirty="0">
              <a:solidFill>
                <a:prstClr val="black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Rektangel 101"/>
          <p:cNvSpPr>
            <a:spLocks noChangeArrowheads="1"/>
          </p:cNvSpPr>
          <p:nvPr/>
        </p:nvSpPr>
        <p:spPr bwMode="auto">
          <a:xfrm>
            <a:off x="3545815" y="3493047"/>
            <a:ext cx="928420" cy="66925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da-DK" kern="0">
              <a:solidFill>
                <a:sysClr val="window" lastClr="FFFFFF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62348" y="3658395"/>
            <a:ext cx="92868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MDOD</a:t>
            </a:r>
            <a:endParaRPr lang="en-US" sz="1600" dirty="0">
              <a:solidFill>
                <a:prstClr val="black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2" name="Right Arrow 41"/>
          <p:cNvSpPr>
            <a:spLocks noChangeArrowheads="1"/>
          </p:cNvSpPr>
          <p:nvPr/>
        </p:nvSpPr>
        <p:spPr bwMode="auto">
          <a:xfrm rot="5400000">
            <a:off x="3810785" y="4292342"/>
            <a:ext cx="409575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4" name="Rektangel 101"/>
          <p:cNvSpPr>
            <a:spLocks noChangeArrowheads="1"/>
          </p:cNvSpPr>
          <p:nvPr/>
        </p:nvSpPr>
        <p:spPr bwMode="auto">
          <a:xfrm>
            <a:off x="3491115" y="4730744"/>
            <a:ext cx="1957309" cy="908056"/>
          </a:xfrm>
          <a:prstGeom prst="rect">
            <a:avLst/>
          </a:prstGeom>
          <a:solidFill>
            <a:srgbClr val="90AB5E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txBody>
          <a:bodyPr anchor="ctr"/>
          <a:lstStyle/>
          <a:p>
            <a:pPr algn="ctr" defTabSz="457200">
              <a:defRPr/>
            </a:pPr>
            <a:endParaRPr lang="da-DK" kern="0">
              <a:solidFill>
                <a:sysClr val="window" lastClr="FFFFFF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50162" y="4958524"/>
            <a:ext cx="14817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prstClr val="black"/>
                </a:solidFill>
                <a:ea typeface="ＭＳ Ｐゴシック" charset="-128"/>
                <a:cs typeface="ＭＳ Ｐゴシック" charset="-128"/>
              </a:rPr>
              <a:t>Service Providers &amp; Case Managers</a:t>
            </a:r>
            <a:endParaRPr lang="en-US" sz="1400" dirty="0">
              <a:solidFill>
                <a:prstClr val="black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54750" y="2654448"/>
            <a:ext cx="206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Left-Right-Up Arrow 13"/>
          <p:cNvSpPr/>
          <p:nvPr/>
        </p:nvSpPr>
        <p:spPr>
          <a:xfrm>
            <a:off x="2278063" y="4521214"/>
            <a:ext cx="905577" cy="567657"/>
          </a:xfrm>
          <a:prstGeom prst="leftRightUpArrow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ight Arrow 46"/>
          <p:cNvSpPr>
            <a:spLocks noChangeArrowheads="1"/>
          </p:cNvSpPr>
          <p:nvPr/>
        </p:nvSpPr>
        <p:spPr bwMode="auto">
          <a:xfrm rot="5400000">
            <a:off x="2282790" y="2947864"/>
            <a:ext cx="857522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8" name="Right Arrow 47"/>
          <p:cNvSpPr>
            <a:spLocks noChangeArrowheads="1"/>
          </p:cNvSpPr>
          <p:nvPr/>
        </p:nvSpPr>
        <p:spPr bwMode="auto">
          <a:xfrm rot="5400000">
            <a:off x="3113154" y="2947865"/>
            <a:ext cx="857522" cy="187325"/>
          </a:xfrm>
          <a:prstGeom prst="rightArrow">
            <a:avLst>
              <a:gd name="adj1" fmla="val 25046"/>
              <a:gd name="adj2" fmla="val 45824"/>
            </a:avLst>
          </a:prstGeom>
          <a:gradFill rotWithShape="1">
            <a:gsLst>
              <a:gs pos="0">
                <a:srgbClr val="BFBFBF"/>
              </a:gs>
              <a:gs pos="100000">
                <a:srgbClr val="7F7F7F"/>
              </a:gs>
            </a:gsLst>
            <a:lin ang="5400000"/>
          </a:gradFill>
          <a:ln w="9525">
            <a:solidFill>
              <a:srgbClr val="595959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09424" y="1896374"/>
            <a:ext cx="3251700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100" dirty="0" smtClean="0">
              <a:solidFill>
                <a:prstClr val="black"/>
              </a:solidFill>
              <a:latin typeface="Arial" charset="0"/>
            </a:endParaRPr>
          </a:p>
          <a:p>
            <a:pPr marL="628650" lvl="1" indent="-171450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MDOD manages web-based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eligibility system; processes for tenant selection &amp; referral; track unit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availability</a:t>
            </a:r>
          </a:p>
          <a:p>
            <a:pPr lvl="1" defTabSz="457200" fontAlgn="base">
              <a:spcBef>
                <a:spcPct val="0"/>
              </a:spcBef>
              <a:spcAft>
                <a:spcPct val="0"/>
              </a:spcAft>
            </a:pPr>
            <a:endParaRPr lang="en-US" sz="1400" i="1" dirty="0" smtClean="0">
              <a:solidFill>
                <a:prstClr val="black"/>
              </a:solidFill>
              <a:latin typeface="Arial" charset="0"/>
            </a:endParaRPr>
          </a:p>
          <a:p>
            <a:pPr marL="628650" lvl="1" indent="-171450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DHCD reaches out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to developers and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funds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units;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pays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rent subsidies;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ensures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housing quality standards;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ensures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HUD program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compliance</a:t>
            </a:r>
          </a:p>
          <a:p>
            <a:pPr marL="628650" lvl="1" indent="-171450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400" i="1" dirty="0" smtClean="0">
              <a:solidFill>
                <a:prstClr val="black"/>
              </a:solidFill>
              <a:latin typeface="Arial" charset="0"/>
            </a:endParaRPr>
          </a:p>
          <a:p>
            <a:pPr marL="628650" lvl="1" indent="-171450" defTabSz="4572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DHMH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(and associated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Case Managers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)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enroll applicants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, make services available,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assists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with transition and </a:t>
            </a: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manages </a:t>
            </a:r>
            <a:r>
              <a:rPr lang="en-US" sz="1400" i="1" dirty="0">
                <a:solidFill>
                  <a:prstClr val="black"/>
                </a:solidFill>
                <a:latin typeface="Arial" charset="0"/>
              </a:rPr>
              <a:t>tenant issues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50" name="Gruppe 124"/>
          <p:cNvGrpSpPr/>
          <p:nvPr/>
        </p:nvGrpSpPr>
        <p:grpSpPr>
          <a:xfrm>
            <a:off x="4030459" y="777874"/>
            <a:ext cx="2065541" cy="1001154"/>
            <a:chOff x="3328213" y="876282"/>
            <a:chExt cx="2684377" cy="45561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1" name="Rektangel 25"/>
            <p:cNvSpPr/>
            <p:nvPr/>
          </p:nvSpPr>
          <p:spPr bwMode="auto">
            <a:xfrm>
              <a:off x="3328213" y="1000327"/>
              <a:ext cx="2684377" cy="4432076"/>
            </a:xfrm>
            <a:prstGeom prst="rect">
              <a:avLst/>
            </a:prstGeom>
            <a:gradFill rotWithShape="1">
              <a:gsLst>
                <a:gs pos="8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  <a:gs pos="70000">
                  <a:schemeClr val="bg1"/>
                </a:gs>
              </a:gsLst>
              <a:lin ang="16200000" scaled="0"/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da-DK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52" name="Gruppe 55"/>
            <p:cNvGrpSpPr/>
            <p:nvPr/>
          </p:nvGrpSpPr>
          <p:grpSpPr>
            <a:xfrm>
              <a:off x="3328213" y="876282"/>
              <a:ext cx="2676591" cy="220005"/>
              <a:chOff x="3319464" y="876282"/>
              <a:chExt cx="2703620" cy="220005"/>
            </a:xfrm>
          </p:grpSpPr>
          <p:sp>
            <p:nvSpPr>
              <p:cNvPr id="53" name="Rektangel 27"/>
              <p:cNvSpPr/>
              <p:nvPr/>
            </p:nvSpPr>
            <p:spPr bwMode="auto">
              <a:xfrm>
                <a:off x="3319464" y="876282"/>
                <a:ext cx="2703620" cy="220005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da-DK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54" name="Rektangel 28"/>
              <p:cNvSpPr/>
              <p:nvPr/>
            </p:nvSpPr>
            <p:spPr bwMode="auto">
              <a:xfrm>
                <a:off x="3319464" y="962302"/>
                <a:ext cx="2703620" cy="64842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da-DK" kern="0" dirty="0">
                  <a:solidFill>
                    <a:sysClr val="window" lastClr="FFFFFF"/>
                  </a:solidFill>
                </a:endParaRPr>
              </a:p>
            </p:txBody>
          </p:sp>
        </p:grpSp>
      </p:grpSp>
      <p:sp>
        <p:nvSpPr>
          <p:cNvPr id="14336" name="TextBox 14335"/>
          <p:cNvSpPr txBox="1"/>
          <p:nvPr/>
        </p:nvSpPr>
        <p:spPr>
          <a:xfrm>
            <a:off x="4267200" y="1033761"/>
            <a:ext cx="162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HUD and CMS form partnership</a:t>
            </a:r>
            <a:endParaRPr lang="en-US" sz="1400" i="1" dirty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56" name="Gruppe 124"/>
          <p:cNvGrpSpPr/>
          <p:nvPr/>
        </p:nvGrpSpPr>
        <p:grpSpPr>
          <a:xfrm>
            <a:off x="3122612" y="5783705"/>
            <a:ext cx="2973387" cy="921895"/>
            <a:chOff x="3328213" y="876282"/>
            <a:chExt cx="2684377" cy="455612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7" name="Rektangel 25"/>
            <p:cNvSpPr/>
            <p:nvPr/>
          </p:nvSpPr>
          <p:spPr bwMode="auto">
            <a:xfrm>
              <a:off x="3328213" y="1000327"/>
              <a:ext cx="2684377" cy="4432076"/>
            </a:xfrm>
            <a:prstGeom prst="rect">
              <a:avLst/>
            </a:prstGeom>
            <a:gradFill rotWithShape="1">
              <a:gsLst>
                <a:gs pos="8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  <a:gs pos="70000">
                  <a:schemeClr val="bg1"/>
                </a:gs>
              </a:gsLst>
              <a:lin ang="16200000" scaled="0"/>
            </a:gra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da-DK" kern="0">
                <a:solidFill>
                  <a:sysClr val="window" lastClr="FFFFFF"/>
                </a:solidFill>
              </a:endParaRPr>
            </a:p>
          </p:txBody>
        </p:sp>
        <p:grpSp>
          <p:nvGrpSpPr>
            <p:cNvPr id="58" name="Gruppe 55"/>
            <p:cNvGrpSpPr/>
            <p:nvPr/>
          </p:nvGrpSpPr>
          <p:grpSpPr>
            <a:xfrm>
              <a:off x="3328213" y="876282"/>
              <a:ext cx="2676591" cy="220005"/>
              <a:chOff x="3319464" y="876282"/>
              <a:chExt cx="2703620" cy="220005"/>
            </a:xfrm>
          </p:grpSpPr>
          <p:sp>
            <p:nvSpPr>
              <p:cNvPr id="59" name="Rektangel 27"/>
              <p:cNvSpPr/>
              <p:nvPr/>
            </p:nvSpPr>
            <p:spPr bwMode="auto">
              <a:xfrm>
                <a:off x="3319464" y="876282"/>
                <a:ext cx="2703620" cy="220005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da-DK" kern="0">
                  <a:solidFill>
                    <a:sysClr val="window" lastClr="FFFFFF"/>
                  </a:solidFill>
                </a:endParaRPr>
              </a:p>
            </p:txBody>
          </p:sp>
          <p:sp>
            <p:nvSpPr>
              <p:cNvPr id="60" name="Rektangel 28"/>
              <p:cNvSpPr/>
              <p:nvPr/>
            </p:nvSpPr>
            <p:spPr bwMode="auto">
              <a:xfrm>
                <a:off x="3319464" y="962302"/>
                <a:ext cx="2703620" cy="64842"/>
              </a:xfrm>
              <a:prstGeom prst="rect">
                <a:avLst/>
              </a:prstGeom>
              <a:gradFill rotWithShape="1">
                <a:gsLst>
                  <a:gs pos="100000">
                    <a:srgbClr val="FFFCF9">
                      <a:alpha val="79000"/>
                    </a:srgbClr>
                  </a:gs>
                  <a:gs pos="0">
                    <a:srgbClr val="E6E6E6">
                      <a:tint val="50000"/>
                      <a:shade val="100000"/>
                      <a:satMod val="350000"/>
                      <a:alpha val="0"/>
                    </a:srgbClr>
                  </a:gs>
                </a:gsLst>
                <a:lin ang="16200000" scaled="0"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da-DK" kern="0" dirty="0">
                  <a:solidFill>
                    <a:sysClr val="window" lastClr="FFFFFF"/>
                  </a:solidFill>
                </a:endParaRPr>
              </a:p>
            </p:txBody>
          </p:sp>
        </p:grpSp>
      </p:grpSp>
      <p:sp>
        <p:nvSpPr>
          <p:cNvPr id="14337" name="TextBox 14336"/>
          <p:cNvSpPr txBox="1"/>
          <p:nvPr/>
        </p:nvSpPr>
        <p:spPr>
          <a:xfrm>
            <a:off x="3256701" y="5820395"/>
            <a:ext cx="2830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i="1" dirty="0" smtClean="0">
                <a:solidFill>
                  <a:prstClr val="black"/>
                </a:solidFill>
                <a:latin typeface="Arial" charset="0"/>
              </a:rPr>
              <a:t>Housing Developers and Property Managers partner with Case Managers for continued assistance</a:t>
            </a:r>
            <a:endParaRPr lang="en-US" sz="1400" i="1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1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607784"/>
              </p:ext>
            </p:extLst>
          </p:nvPr>
        </p:nvGraphicFramePr>
        <p:xfrm>
          <a:off x="170543" y="1371600"/>
          <a:ext cx="8991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811 PRA Program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B5D51F96-E214-4C2E-A3FA-6FD0F866E8E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88400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342747"/>
              </p:ext>
            </p:extLst>
          </p:nvPr>
        </p:nvGraphicFramePr>
        <p:xfrm>
          <a:off x="304800" y="1371600"/>
          <a:ext cx="86868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200"/>
            <a:ext cx="80772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MD 811 PRA Target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Population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B5D51F96-E214-4C2E-A3FA-6FD0F866E8E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06547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608642"/>
              </p:ext>
            </p:extLst>
          </p:nvPr>
        </p:nvGraphicFramePr>
        <p:xfrm>
          <a:off x="152400" y="1524000"/>
          <a:ext cx="38100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811 PRA Unit Locations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4F9E04EF-367D-4E1C-965B-B6655507A154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 descr="http://www.digital-topo-maps.com/county-map/maryland-county-map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00200"/>
            <a:ext cx="4212771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267200" y="2667000"/>
            <a:ext cx="22098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50"/>
              </a:spcAft>
            </a:pPr>
            <a:r>
              <a:rPr lang="en-US" b="1" dirty="0" smtClean="0"/>
              <a:t>Goal</a:t>
            </a:r>
          </a:p>
          <a:p>
            <a:pPr>
              <a:spcAft>
                <a:spcPts val="50"/>
              </a:spcAft>
            </a:pPr>
            <a:endParaRPr lang="en-US" b="1" dirty="0" smtClean="0"/>
          </a:p>
          <a:p>
            <a:pPr marL="285750" indent="-285750">
              <a:spcAft>
                <a:spcPts val="50"/>
              </a:spcAft>
              <a:buFont typeface="Arial" pitchFamily="34" charset="0"/>
              <a:buChar char="•"/>
            </a:pPr>
            <a:r>
              <a:rPr lang="en-US" sz="1400" dirty="0" smtClean="0"/>
              <a:t>50% Split between Priority Locations where demand is strong</a:t>
            </a:r>
          </a:p>
          <a:p>
            <a:pPr marL="285750" indent="-285750">
              <a:spcAft>
                <a:spcPts val="50"/>
              </a:spcAft>
              <a:buFont typeface="Arial" pitchFamily="34" charset="0"/>
              <a:buChar char="•"/>
            </a:pPr>
            <a:r>
              <a:rPr lang="en-US" sz="1400" dirty="0" smtClean="0"/>
              <a:t>70% One-Bedroom Units</a:t>
            </a:r>
          </a:p>
          <a:p>
            <a:pPr marL="285750" indent="-285750">
              <a:spcAft>
                <a:spcPts val="50"/>
              </a:spcAft>
              <a:buFont typeface="Arial" pitchFamily="34" charset="0"/>
              <a:buChar char="•"/>
            </a:pPr>
            <a:r>
              <a:rPr lang="en-US" sz="1400" dirty="0" smtClean="0"/>
              <a:t>30% Two-Bedroom</a:t>
            </a:r>
          </a:p>
        </p:txBody>
      </p:sp>
    </p:spTree>
    <p:extLst>
      <p:ext uri="{BB962C8B-B14F-4D97-AF65-F5344CB8AC3E}">
        <p14:creationId xmlns:p14="http://schemas.microsoft.com/office/powerpoint/2010/main" val="30044540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Funding Structure: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Sec 811 Program funds cover the difference between rent household can afford and Fair Market Rent for up to 5 years;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DHCD will award PRA Demo funds in conjunction with its existing financing programs including LIHTC and State Rental Housing Funds; and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$1,000,000 in DHMH funds held in trust by DHCD to fund the housing subsidy to participants for up to 6 months if Sec 811 PRA is not renewed and funding is no longer available from HUD</a:t>
            </a:r>
          </a:p>
          <a:p>
            <a:pPr marL="0" indent="0">
              <a:buNone/>
            </a:pPr>
            <a:r>
              <a:rPr lang="en-US" sz="1800" b="1" dirty="0" smtClean="0"/>
              <a:t>Administration: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DHCD will award PRA Demo Funds using both a NOFA process and through its competitive funding rounds for LIHTCs and RHFs;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DHCD will operate the rental subsidy for participating tenants;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DHMH and MDOD will operate the system for registering units, referring eligible program applicants, and providing ongoing voluntary long-term community supports.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Operational Overview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4426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136393"/>
              </p:ext>
            </p:extLst>
          </p:nvPr>
        </p:nvGraphicFramePr>
        <p:xfrm>
          <a:off x="228600" y="1447800"/>
          <a:ext cx="8763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76200"/>
            <a:ext cx="73152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Voluntary Support Services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553200"/>
            <a:ext cx="838200" cy="457200"/>
          </a:xfrm>
        </p:spPr>
        <p:txBody>
          <a:bodyPr/>
          <a:lstStyle/>
          <a:p>
            <a:pPr>
              <a:defRPr/>
            </a:pPr>
            <a:fld id="{B5D51F96-E214-4C2E-A3FA-6FD0F866E8ED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8072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venir LT Std 45 Book"/>
        <a:ea typeface=""/>
        <a:cs typeface=""/>
      </a:majorFont>
      <a:minorFont>
        <a:latin typeface="Avenir LT Std 45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hop_flowch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D2809D534E2E4791F34A639EDE4B8D" ma:contentTypeVersion="4" ma:contentTypeDescription="Create a new document." ma:contentTypeScope="" ma:versionID="f952c9c9f8901f2d17956aa47c4ffba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f1912dda2c34800ae3d5e8677634f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7EAB7F-856C-4B46-9360-511990B10069}"/>
</file>

<file path=customXml/itemProps2.xml><?xml version="1.0" encoding="utf-8"?>
<ds:datastoreItem xmlns:ds="http://schemas.openxmlformats.org/officeDocument/2006/customXml" ds:itemID="{1476E1A9-C63E-4FE4-9E95-C7A285674033}"/>
</file>

<file path=customXml/itemProps3.xml><?xml version="1.0" encoding="utf-8"?>
<ds:datastoreItem xmlns:ds="http://schemas.openxmlformats.org/officeDocument/2006/customXml" ds:itemID="{E281175F-32E5-414B-90D6-39B1A11E9B2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3845</TotalTime>
  <Words>1138</Words>
  <Application>Microsoft Office PowerPoint</Application>
  <PresentationFormat>On-screen Show (4:3)</PresentationFormat>
  <Paragraphs>198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Default Design</vt:lpstr>
      <vt:lpstr>Custom Design</vt:lpstr>
      <vt:lpstr>Slideshop_flowchart</vt:lpstr>
      <vt:lpstr> HUD 811 Project-Based Rental Assistance  </vt:lpstr>
      <vt:lpstr>PowerPoint Presentation</vt:lpstr>
      <vt:lpstr>Why is 811 PRA Important?</vt:lpstr>
      <vt:lpstr>PowerPoint Presentation</vt:lpstr>
      <vt:lpstr>811 PRA Program </vt:lpstr>
      <vt:lpstr>MD 811 PRA Target  Population</vt:lpstr>
      <vt:lpstr>811 PRA Unit Locations</vt:lpstr>
      <vt:lpstr>Operational Overview</vt:lpstr>
      <vt:lpstr>Voluntary Support Services</vt:lpstr>
      <vt:lpstr>Roles &amp; Expectations of Case Managers</vt:lpstr>
      <vt:lpstr>Enrollment</vt:lpstr>
      <vt:lpstr>Documentation</vt:lpstr>
      <vt:lpstr>Documentation</vt:lpstr>
      <vt:lpstr>Case Manager Training  and Support</vt:lpstr>
      <vt:lpstr>Next Steps</vt:lpstr>
    </vt:vector>
  </TitlesOfParts>
  <Company>Kennedy Krieger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 Section 811 Project Rental Assistance</dc:title>
  <dc:creator>smallc_admin</dc:creator>
  <cp:lastModifiedBy>Cornick, Elaine</cp:lastModifiedBy>
  <cp:revision>156</cp:revision>
  <dcterms:created xsi:type="dcterms:W3CDTF">2012-06-05T18:02:48Z</dcterms:created>
  <dcterms:modified xsi:type="dcterms:W3CDTF">2013-09-10T16:57:38Z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544522023</vt:i4>
  </property>
  <property fmtid="{D5CDD505-2E9C-101B-9397-08002B2CF9AE}" pid="3" name="_NewReviewCycle">
    <vt:lpwstr/>
  </property>
  <property fmtid="{D5CDD505-2E9C-101B-9397-08002B2CF9AE}" pid="4" name="_EmailSubject">
    <vt:lpwstr>811 updates to the website</vt:lpwstr>
  </property>
  <property fmtid="{D5CDD505-2E9C-101B-9397-08002B2CF9AE}" pid="5" name="_AuthorEmail">
    <vt:lpwstr>Cornick@dhcd.state.md.us</vt:lpwstr>
  </property>
  <property fmtid="{D5CDD505-2E9C-101B-9397-08002B2CF9AE}" pid="6" name="_AuthorEmailDisplayName">
    <vt:lpwstr>Cornick, Elaine</vt:lpwstr>
  </property>
  <property fmtid="{D5CDD505-2E9C-101B-9397-08002B2CF9AE}" pid="7" name="_PreviousAdHocReviewCycleID">
    <vt:i4>476266107</vt:i4>
  </property>
  <property fmtid="{D5CDD505-2E9C-101B-9397-08002B2CF9AE}" pid="8" name="ContentTypeId">
    <vt:lpwstr>0x01010012D2809D534E2E4791F34A639EDE4B8D</vt:lpwstr>
  </property>
  <property fmtid="{D5CDD505-2E9C-101B-9397-08002B2CF9AE}" pid="9" name="Order">
    <vt:r8>3000</vt:r8>
  </property>
  <property fmtid="{D5CDD505-2E9C-101B-9397-08002B2CF9AE}" pid="10" name="TemplateUrl">
    <vt:lpwstr/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_SourceUrl">
    <vt:lpwstr/>
  </property>
  <property fmtid="{D5CDD505-2E9C-101B-9397-08002B2CF9AE}" pid="14" name="_SharedFileIndex">
    <vt:lpwstr/>
  </property>
</Properties>
</file>