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63" r:id="rId5"/>
    <p:sldId id="391" r:id="rId6"/>
    <p:sldId id="370" r:id="rId7"/>
    <p:sldId id="388" r:id="rId8"/>
    <p:sldId id="392" r:id="rId9"/>
    <p:sldId id="390" r:id="rId10"/>
    <p:sldId id="396" r:id="rId11"/>
    <p:sldId id="350" r:id="rId12"/>
    <p:sldId id="394" r:id="rId13"/>
    <p:sldId id="393" r:id="rId14"/>
    <p:sldId id="384" r:id="rId15"/>
    <p:sldId id="397" r:id="rId16"/>
  </p:sldIdLst>
  <p:sldSz cx="9144000" cy="6858000" type="screen4x3"/>
  <p:notesSz cx="7023100" cy="93091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5734" autoAdjust="0"/>
    <p:restoredTop sz="92457" autoAdjust="0"/>
  </p:normalViewPr>
  <p:slideViewPr>
    <p:cSldViewPr snapToGrid="0" snapToObjects="1">
      <p:cViewPr>
        <p:scale>
          <a:sx n="100" d="100"/>
          <a:sy n="100" d="100"/>
        </p:scale>
        <p:origin x="-7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238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6" y="0"/>
            <a:ext cx="3043238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AA98CC3-59D2-467F-B494-2E3E0267A014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376"/>
            <a:ext cx="3043238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6" y="8842376"/>
            <a:ext cx="3043238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00D6D26-AF49-4035-8CF1-125211421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53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6"/>
          </a:xfrm>
          <a:prstGeom prst="rect">
            <a:avLst/>
          </a:prstGeom>
        </p:spPr>
        <p:txBody>
          <a:bodyPr vert="horz" lIns="92776" tIns="46386" rIns="92776" bIns="463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2"/>
            <a:ext cx="3043343" cy="465456"/>
          </a:xfrm>
          <a:prstGeom prst="rect">
            <a:avLst/>
          </a:prstGeom>
        </p:spPr>
        <p:txBody>
          <a:bodyPr vert="horz" lIns="92776" tIns="46386" rIns="92776" bIns="46386" rtlCol="0"/>
          <a:lstStyle>
            <a:lvl1pPr algn="r">
              <a:defRPr sz="1200"/>
            </a:lvl1pPr>
          </a:lstStyle>
          <a:p>
            <a:fld id="{D641EFD2-F3CD-47CA-8755-D74DC27C7BDA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76" tIns="46386" rIns="92776" bIns="463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6"/>
          </a:xfrm>
          <a:prstGeom prst="rect">
            <a:avLst/>
          </a:prstGeom>
        </p:spPr>
        <p:txBody>
          <a:bodyPr vert="horz" lIns="92776" tIns="46386" rIns="92776" bIns="463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6"/>
          </a:xfrm>
          <a:prstGeom prst="rect">
            <a:avLst/>
          </a:prstGeom>
        </p:spPr>
        <p:txBody>
          <a:bodyPr vert="horz" lIns="92776" tIns="46386" rIns="92776" bIns="463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29"/>
            <a:ext cx="3043343" cy="465456"/>
          </a:xfrm>
          <a:prstGeom prst="rect">
            <a:avLst/>
          </a:prstGeom>
        </p:spPr>
        <p:txBody>
          <a:bodyPr vert="horz" lIns="92776" tIns="46386" rIns="92776" bIns="46386" rtlCol="0" anchor="b"/>
          <a:lstStyle>
            <a:lvl1pPr algn="r">
              <a:defRPr sz="1200"/>
            </a:lvl1pPr>
          </a:lstStyle>
          <a:p>
            <a:fld id="{A330A83B-7CDB-47F6-8B9D-458C6E1499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3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A83B-7CDB-47F6-8B9D-458C6E14998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87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A83B-7CDB-47F6-8B9D-458C6E14998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36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A83B-7CDB-47F6-8B9D-458C6E14998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24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A83B-7CDB-47F6-8B9D-458C6E14998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29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A83B-7CDB-47F6-8B9D-458C6E14998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0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A83B-7CDB-47F6-8B9D-458C6E14998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07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A83B-7CDB-47F6-8B9D-458C6E14998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70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A83B-7CDB-47F6-8B9D-458C6E14998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92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A83B-7CDB-47F6-8B9D-458C6E14998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52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A83B-7CDB-47F6-8B9D-458C6E14998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73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A83B-7CDB-47F6-8B9D-458C6E14998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6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0A83B-7CDB-47F6-8B9D-458C6E14998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09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488" y="2112964"/>
            <a:ext cx="6279161" cy="1163637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276601"/>
            <a:ext cx="6212048" cy="49285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C40F3A"/>
                </a:solidFill>
                <a:latin typeface="+mn-lt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8389" y="6560192"/>
            <a:ext cx="470314" cy="16128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6657E559-F776-2649-8F4B-2FC125C382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38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78" y="6560191"/>
            <a:ext cx="880845" cy="178062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ED37A61C-B20C-4918-A6A1-E2043B3890EB}" type="datetime2">
              <a:rPr lang="en-US" smtClean="0"/>
              <a:t>Tuesday, November 12,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2965" y="6560192"/>
            <a:ext cx="4244828" cy="161284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E559-F776-2649-8F4B-2FC125C38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7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21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1"/>
            <a:ext cx="8229600" cy="4754563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28447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78" y="6560191"/>
            <a:ext cx="880845" cy="178062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B2864CD5-D640-4F00-88E2-F054C55E47C8}" type="datetime2">
              <a:rPr lang="en-US" smtClean="0"/>
              <a:t>Tuesday, November 12,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2965" y="6560192"/>
            <a:ext cx="4244828" cy="161284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E559-F776-2649-8F4B-2FC125C382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4076" y="327929"/>
            <a:ext cx="4022725" cy="309635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C40F3A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subtitle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8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78" y="6560191"/>
            <a:ext cx="880845" cy="178062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2BF9DF8E-5AA1-4585-81D7-C47FCDDBD2A2}" type="datetime2">
              <a:rPr lang="en-US" smtClean="0"/>
              <a:t>Tuesday, November 12,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02965" y="6560192"/>
            <a:ext cx="4244828" cy="161284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E559-F776-2649-8F4B-2FC125C382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4076" y="327929"/>
            <a:ext cx="4022725" cy="309635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C40F3A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subtitle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46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85" y="310393"/>
            <a:ext cx="4516074" cy="396482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4076" y="327929"/>
            <a:ext cx="4022725" cy="309635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C40F3A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subtitle text styles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-13113" y="6551307"/>
            <a:ext cx="470314" cy="16128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57E559-F776-2649-8F4B-2FC125C382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4076" y="327929"/>
            <a:ext cx="4022725" cy="309635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C40F3A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subtitle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8389" y="6560192"/>
            <a:ext cx="470314" cy="16128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6657E559-F776-2649-8F4B-2FC125C382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6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C40F3A"/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buClr>
                <a:srgbClr val="C40F3A"/>
              </a:buClr>
              <a:defRPr sz="2400"/>
            </a:lvl1pPr>
            <a:lvl2pPr>
              <a:buClr>
                <a:srgbClr val="C40F3A"/>
              </a:buCl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C40F3A"/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buClr>
                <a:srgbClr val="C40F3A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-13113" y="6551307"/>
            <a:ext cx="470314" cy="16128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1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57E559-F776-2649-8F4B-2FC125C382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4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78" y="6560191"/>
            <a:ext cx="880845" cy="178062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CF7D08CF-7A87-4355-91B5-58B09BC46F3E}" type="datetime2">
              <a:rPr lang="en-US" smtClean="0"/>
              <a:t>Tuesday, November 12,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02965" y="6560192"/>
            <a:ext cx="4244828" cy="161284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E559-F776-2649-8F4B-2FC125C38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78" y="6560191"/>
            <a:ext cx="880845" cy="178062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6E56E3F9-AF79-4AAC-9C31-172DAF429F6A}" type="datetime2">
              <a:rPr lang="en-US" smtClean="0"/>
              <a:t>Tuesday, November 12,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02965" y="6560192"/>
            <a:ext cx="4244828" cy="161284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E559-F776-2649-8F4B-2FC125C38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29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78" y="6560191"/>
            <a:ext cx="880845" cy="178062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C507719D-E9AF-4403-95F1-84808150556C}" type="datetime2">
              <a:rPr lang="en-US" smtClean="0"/>
              <a:t>Tuesday, November 12,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02965" y="6560192"/>
            <a:ext cx="4244828" cy="161284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E559-F776-2649-8F4B-2FC125C38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16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78" y="6560191"/>
            <a:ext cx="880845" cy="178062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84EB1463-5244-4427-B44C-D9C0F16B1EF6}" type="datetime2">
              <a:rPr lang="en-US" smtClean="0"/>
              <a:t>Tuesday, November 12,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02965" y="6560192"/>
            <a:ext cx="4244828" cy="161284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E559-F776-2649-8F4B-2FC125C38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2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78" y="6560191"/>
            <a:ext cx="880845" cy="178062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4A1AB611-AAE7-4ED5-AE9A-84E55A5E1028}" type="datetime2">
              <a:rPr lang="en-US" smtClean="0"/>
              <a:t>Tuesday, November 12,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2965" y="6560192"/>
            <a:ext cx="4244828" cy="161284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7E559-F776-2649-8F4B-2FC125C38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6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0485" y="310393"/>
            <a:ext cx="4558019" cy="39648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8389" y="6560192"/>
            <a:ext cx="470314" cy="16128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6657E559-F776-2649-8F4B-2FC125C382A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036665" y="6370764"/>
            <a:ext cx="1956334" cy="350712"/>
            <a:chOff x="7036665" y="6384835"/>
            <a:chExt cx="1956334" cy="350712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141092" y="6434631"/>
              <a:ext cx="851907" cy="2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i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Kenneth C. Holt,</a:t>
              </a:r>
              <a:r>
                <a:rPr lang="en-US" sz="700" i="1" baseline="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700" i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Secretary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6665" y="6384835"/>
              <a:ext cx="1085628" cy="350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683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50" r:id="rId13"/>
    <p:sldLayoutId id="2147483652" r:id="rId14"/>
  </p:sldLayoutIdLst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457182" rtl="0" eaLnBrk="1" latinLnBrk="0" hangingPunct="1">
        <a:spcBef>
          <a:spcPct val="0"/>
        </a:spcBef>
        <a:buNone/>
        <a:defRPr sz="1900" kern="1200" cap="all" baseline="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457182" rtl="0" eaLnBrk="1" latinLnBrk="0" hangingPunct="1">
        <a:spcBef>
          <a:spcPct val="20000"/>
        </a:spcBef>
        <a:buClr>
          <a:srgbClr val="C40F3A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defTabSz="457182" rtl="0" eaLnBrk="1" latinLnBrk="0" hangingPunct="1">
        <a:spcBef>
          <a:spcPct val="20000"/>
        </a:spcBef>
        <a:buClr>
          <a:srgbClr val="C40F3A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457182" rtl="0" eaLnBrk="1" latinLnBrk="0" hangingPunct="1">
        <a:spcBef>
          <a:spcPct val="20000"/>
        </a:spcBef>
        <a:buClr>
          <a:srgbClr val="C40F3A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457182" rtl="0" eaLnBrk="1" latinLnBrk="0" hangingPunct="1">
        <a:spcBef>
          <a:spcPct val="20000"/>
        </a:spcBef>
        <a:buClr>
          <a:srgbClr val="C40F3A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457182" rtl="0" eaLnBrk="1" latinLnBrk="0" hangingPunct="1">
        <a:spcBef>
          <a:spcPct val="20000"/>
        </a:spcBef>
        <a:buClr>
          <a:srgbClr val="C40F3A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cd.maryland.gov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rfa.dhcd@maryland.gov" TargetMode="External"/><Relationship Id="rId5" Type="http://schemas.openxmlformats.org/officeDocument/2006/relationships/hyperlink" Target="https://dhcd.maryland.gov/HousingDevelopment/Documents/stghp/RFA.pdf" TargetMode="External"/><Relationship Id="rId4" Type="http://schemas.openxmlformats.org/officeDocument/2006/relationships/hyperlink" Target="https://dhcd.maryland.gov/HousingDevelopment/Pages/sthgp/default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hannon.lee@maryland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dayna.harris@maryland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141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167" y="3343276"/>
            <a:ext cx="9177556" cy="35147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483217"/>
            <a:ext cx="9169167" cy="3419703"/>
          </a:xfrm>
        </p:spPr>
        <p:txBody>
          <a:bodyPr>
            <a:noAutofit/>
          </a:bodyPr>
          <a:lstStyle/>
          <a:p>
            <a:r>
              <a:rPr lang="en-US" sz="4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Maryland Department of </a:t>
            </a:r>
            <a:br>
              <a:rPr lang="en-US" sz="4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Housing and Community Development</a:t>
            </a:r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the Lives of Marylanders</a:t>
            </a:r>
            <a:r>
              <a:rPr lang="en-US" sz="2800" i="1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i="1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Session </a:t>
            </a:r>
            <a:r>
              <a:rPr lang="en-US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Maternal Opioid Misuse (MOM) Program</a:t>
            </a:r>
            <a:endParaRPr lang="en-US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46" y="538356"/>
            <a:ext cx="2486167" cy="8031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2046" y="1450107"/>
            <a:ext cx="1725487" cy="23082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tabLst>
                <a:tab pos="800068" algn="l"/>
              </a:tabLst>
            </a:pPr>
            <a:r>
              <a:rPr lang="en-US" sz="900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Secretary Kenneth C. </a:t>
            </a:r>
            <a:r>
              <a:rPr lang="en-US" sz="900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Holt</a:t>
            </a:r>
          </a:p>
        </p:txBody>
      </p:sp>
    </p:spTree>
    <p:extLst>
      <p:ext uri="{BB962C8B-B14F-4D97-AF65-F5344CB8AC3E}">
        <p14:creationId xmlns:p14="http://schemas.microsoft.com/office/powerpoint/2010/main" val="77498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005" y="1200151"/>
            <a:ext cx="8229600" cy="4525963"/>
          </a:xfrm>
        </p:spPr>
        <p:txBody>
          <a:bodyPr>
            <a:normAutofit/>
          </a:bodyPr>
          <a:lstStyle/>
          <a:p>
            <a:pPr>
              <a:buClrTx/>
              <a:defRPr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will be reviewed by DHCD staff and scored in accordance with the scoring criteria within the RFA.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printed copies of the application in PDF format and must be submitted on a USB Drive.</a:t>
            </a:r>
          </a:p>
          <a:p>
            <a:pPr marL="0" indent="0">
              <a:buClrTx/>
              <a:buNone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Incomplete applications will not be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considered.</a:t>
            </a:r>
          </a:p>
          <a:p>
            <a:pPr marL="0" indent="0">
              <a:buClrTx/>
              <a:buNone/>
              <a:defRPr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are due by 3:00 p.m. on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Wednesday, January 15, 2020</a:t>
            </a:r>
            <a:endParaRPr lang="en-US" sz="22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0485" y="527447"/>
            <a:ext cx="8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Applications &amp; Application Due Date</a:t>
            </a:r>
          </a:p>
        </p:txBody>
      </p:sp>
    </p:spTree>
    <p:extLst>
      <p:ext uri="{BB962C8B-B14F-4D97-AF65-F5344CB8AC3E}">
        <p14:creationId xmlns:p14="http://schemas.microsoft.com/office/powerpoint/2010/main" val="58280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9176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8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Website:</a:t>
            </a:r>
            <a:endParaRPr lang="en-US" sz="8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www.dhcd.maryland.gov</a:t>
            </a:r>
            <a:endParaRPr lang="en-US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Shelter and Transitional Housing Facilities Grant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Programs: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dhcd.maryland.gov/HousingDevelopment/Pages/sthgp/default.aspx</a:t>
            </a:r>
            <a:endParaRPr lang="en-US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Location: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dhcd.maryland.gov/HousingDevelopment/Documents/stghp/RFA.pdf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&amp; FAQ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RFA Email: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rfa.dhcd@maryland.gov</a:t>
            </a:r>
            <a:endParaRPr lang="en-US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52626" y="166004"/>
            <a:ext cx="4943474" cy="672196"/>
          </a:xfrm>
        </p:spPr>
        <p:txBody>
          <a:bodyPr/>
          <a:lstStyle/>
          <a:p>
            <a:pPr algn="ctr"/>
            <a:r>
              <a:rPr lang="en-US" sz="3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&amp; Questions</a:t>
            </a:r>
            <a:endParaRPr lang="en-US" sz="3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4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028701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Shannon Lee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Assistant to the Assistant Secretary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Development Administration</a:t>
            </a:r>
            <a:b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shannon.lee@maryland.gov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301-429-7648 (office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Dayna Harris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Home Program Manager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Development Administration</a:t>
            </a:r>
            <a:b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dayna.harris@maryland.gov</a:t>
            </a:r>
            <a:endParaRPr lang="en-US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301-429-7845 (office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Maryland Department of Housing and Community Development</a:t>
            </a:r>
            <a:b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7800 Harkins </a:t>
            </a: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Lanham, MD 20706</a:t>
            </a:r>
            <a:endParaRPr lang="en-US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019301" y="341533"/>
            <a:ext cx="5029200" cy="805546"/>
          </a:xfrm>
        </p:spPr>
        <p:txBody>
          <a:bodyPr/>
          <a:lstStyle/>
          <a:p>
            <a:pPr algn="ctr"/>
            <a:r>
              <a:rPr lang="en-US" sz="3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RFA Contact Information</a:t>
            </a:r>
            <a:endParaRPr lang="en-US" sz="3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0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5812" y="643430"/>
            <a:ext cx="8265458" cy="58477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endParaRPr lang="en-US" sz="32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4525963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Information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bout: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Purpose of the RFA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Addressing the Opioid Crisis in Maryland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Eligible Applicants &amp; Funding Available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Minimum Requirements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Evaluation Criteria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Review of Applications &amp; Application Due Date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Information &amp; Questions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 RFA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0113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022" y="438149"/>
            <a:ext cx="8108578" cy="984884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2" indent="-457182">
              <a:buFont typeface="Arial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RFA for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Opioid Misuse (MOM) Grant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is to promote the development of supportive housing for expectant mothers and post-partum mothers dealing with substance abuse.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2" indent="-457182">
              <a:buFont typeface="Arial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supportive housing environment will assist in their recovery and promote a healthy family environment.</a:t>
            </a:r>
          </a:p>
          <a:p>
            <a:pPr marL="457182" indent="-457182">
              <a:buFont typeface="Arial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2" indent="-457182">
              <a:buFont typeface="Arial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short-term impact of the program will be reduced dependency on illegal and legal drugs for mothers &amp; their babies will have the opportunity to be born without neonatal abuse syndrome.</a:t>
            </a:r>
          </a:p>
          <a:p>
            <a:pPr marL="457182" indent="-457182">
              <a:buFont typeface="Arial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2" indent="-457182">
              <a:buFont typeface="Arial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long-term impact of the program will decrease costs associated with recovery time within the hospital, ongoing medical costs, social work costs, and educational costs in the future.</a:t>
            </a:r>
          </a:p>
          <a:p>
            <a:pPr marL="457182" indent="-457182">
              <a:buFont typeface="Arial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2" indent="-457182">
              <a:buFont typeface="Arial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2" indent="-457182">
              <a:buFont typeface="Arial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2" indent="-457182">
              <a:buFont typeface="Arial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2" indent="-457182">
              <a:buFont typeface="Arial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2" indent="-457182">
              <a:buFont typeface="Arial" pitchFamily="34" charset="0"/>
              <a:buChar char="•"/>
            </a:pPr>
            <a:endParaRPr lang="en-US" sz="2000" dirty="0">
              <a:cs typeface="Times New Roman" panose="02020603050405020304" pitchFamily="18" charset="0"/>
            </a:endParaRPr>
          </a:p>
          <a:p>
            <a:pPr marL="457182" indent="-457182">
              <a:buFont typeface="Arial" pitchFamily="34" charset="0"/>
              <a:buChar char="•"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pPr marL="457182" indent="-457182">
              <a:buFont typeface="Arial" pitchFamily="34" charset="0"/>
              <a:buChar char="•"/>
            </a:pPr>
            <a:endParaRPr lang="en-US" sz="2000" dirty="0">
              <a:cs typeface="Times New Roman" panose="02020603050405020304" pitchFamily="18" charset="0"/>
            </a:endParaRPr>
          </a:p>
          <a:p>
            <a:pPr marL="457182" indent="-457182">
              <a:buFont typeface="Arial" pitchFamily="34" charset="0"/>
              <a:buChar char="•"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pPr marL="457182" indent="-457182">
              <a:buFont typeface="Arial" pitchFamily="34" charset="0"/>
              <a:buChar char="•"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r>
              <a:rPr lang="en-US" sz="2000" dirty="0" smtClean="0">
                <a:cs typeface="Times New Roman" panose="02020603050405020304" pitchFamily="18" charset="0"/>
              </a:rPr>
              <a:t>	</a:t>
            </a:r>
          </a:p>
          <a:p>
            <a:pPr algn="ctr"/>
            <a:endParaRPr lang="en-US" sz="1400" i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endParaRPr lang="en-US" sz="140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457182" indent="-457182">
              <a:buFont typeface="Arial" pitchFamily="34" charset="0"/>
              <a:buChar char="•"/>
            </a:pPr>
            <a:endParaRPr lang="en-US" sz="1400" i="1" dirty="0">
              <a:solidFill>
                <a:srgbClr val="FF000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0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6827" y="785334"/>
            <a:ext cx="8790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Addressing the Opioid Crisis in Maryland 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Tx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2017, in Maryland, 3,000 babies were born addicted to opioids.</a:t>
            </a:r>
          </a:p>
          <a:p>
            <a:pPr marL="0" indent="0">
              <a:buClrTx/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 of every 1,000 deliveries in Maryland, 10 to 19 mothers are opioid addicted.</a:t>
            </a:r>
          </a:p>
          <a:p>
            <a:pPr>
              <a:buClrTx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Newborns that are born with Neonatal Abstinence Syndrome require longer hospitals stays up to 17 days, compared to approximately two days for a non-addicted newborn. </a:t>
            </a:r>
          </a:p>
          <a:p>
            <a:pPr marL="0" indent="0">
              <a:buClrTx/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average hospital cost for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newborns dealing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withdrawal is $67,000 compared to $3,500 for non-addicted newborns.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8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550" y="643430"/>
            <a:ext cx="8611720" cy="464742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Eligible Applicants &amp; Funding Available</a:t>
            </a:r>
          </a:p>
          <a:p>
            <a:pPr algn="ctr"/>
            <a:endParaRPr lang="en-US" sz="2800" b="1" dirty="0" smtClean="0">
              <a:latin typeface="Arial Narrow" pitchFamily="34" charset="0"/>
              <a:cs typeface="Times New Roman" panose="02020603050405020304" pitchFamily="18" charset="0"/>
            </a:endParaRPr>
          </a:p>
          <a:p>
            <a:pPr marL="457182" indent="-457182">
              <a:buFont typeface="Arial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Eligible Applicants for this RFA are</a:t>
            </a:r>
          </a:p>
          <a:p>
            <a:pPr marL="1371545" lvl="2" indent="-457182">
              <a:buFont typeface="Arial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Nonprofit Organizations</a:t>
            </a:r>
          </a:p>
          <a:p>
            <a:pPr marL="1371545" lvl="2" indent="-457182">
              <a:buFont typeface="Arial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Governments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2" indent="-457182">
              <a:buFont typeface="Arial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Funding Available</a:t>
            </a:r>
          </a:p>
          <a:p>
            <a:pPr marL="1371563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to $2 million will be awarded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2"/>
            <a:endParaRPr lang="en-US" sz="2000" dirty="0" smtClean="0">
              <a:cs typeface="Times New Roman" panose="02020603050405020304" pitchFamily="18" charset="0"/>
            </a:endParaRPr>
          </a:p>
          <a:p>
            <a:pPr marL="457182" indent="-457182">
              <a:buFont typeface="Arial" pitchFamily="34" charset="0"/>
              <a:buChar char="•"/>
            </a:pPr>
            <a:endParaRPr lang="en-US" sz="2000" dirty="0">
              <a:cs typeface="Times New Roman" panose="02020603050405020304" pitchFamily="18" charset="0"/>
            </a:endParaRPr>
          </a:p>
          <a:p>
            <a:pPr algn="ctr"/>
            <a:endParaRPr lang="en-US" sz="1400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457182" indent="-457182">
              <a:buFont typeface="Arial" pitchFamily="34" charset="0"/>
              <a:buChar char="•"/>
            </a:pPr>
            <a:endParaRPr lang="en-US" sz="1400" i="1" dirty="0">
              <a:solidFill>
                <a:srgbClr val="FF000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38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5812" y="218067"/>
            <a:ext cx="8035738" cy="607858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Requirements</a:t>
            </a:r>
          </a:p>
          <a:p>
            <a:pPr algn="ctr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2" indent="-457182">
              <a:buFont typeface="Arial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must be sponsored by an eligible applicant (nonprofit organization or local government)</a:t>
            </a:r>
          </a:p>
          <a:p>
            <a:endPara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2" indent="-457182">
              <a:buFont typeface="Arial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 &amp; Certifications must be submitted &amp; verified by DHCD Staff</a:t>
            </a:r>
          </a:p>
          <a:p>
            <a:endPara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2" indent="-457182">
              <a:buFont typeface="Arial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Applicant will be eligible to business with the State of Maryland under applicable laws and regulations, without suspension or debarment.</a:t>
            </a:r>
          </a:p>
          <a:p>
            <a:endPara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2" indent="-457182">
              <a:buFont typeface="Arial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Eligible applicants must commit to serving eligible participants meeting the following criteria:</a:t>
            </a:r>
          </a:p>
          <a:p>
            <a:pPr marL="1371545" lvl="2" indent="-457182">
              <a:buFont typeface="Arial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Expectant mothers or post-partum mothers; </a:t>
            </a:r>
          </a:p>
          <a:p>
            <a:pPr marL="1371545" lvl="2" indent="-457182">
              <a:buFont typeface="Arial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Seeking assistance for recovery from a substance abuse disorder; </a:t>
            </a: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1371545" lvl="2" indent="-457182">
              <a:buFont typeface="Arial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Homeless or at-risk of homelessness.</a:t>
            </a:r>
          </a:p>
          <a:p>
            <a:pPr algn="ctr"/>
            <a:r>
              <a:rPr lang="en-US" sz="2000" dirty="0" smtClean="0">
                <a:cs typeface="Times New Roman" panose="020206030504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4156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Readiness to Proceed						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Points</a:t>
            </a:r>
          </a:p>
          <a:p>
            <a:pPr>
              <a:buClrTx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&amp; Capacity of Applicant 	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Points</a:t>
            </a:r>
          </a:p>
          <a:p>
            <a:pPr>
              <a:buClrTx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Feasibility of Proposal 		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Points</a:t>
            </a:r>
          </a:p>
          <a:p>
            <a:pPr>
              <a:buClrTx/>
            </a:pP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Supportive Services Plan						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Points</a:t>
            </a:r>
          </a:p>
          <a:p>
            <a:pPr marL="0" indent="0">
              <a:buNone/>
            </a:pPr>
            <a:r>
              <a:rPr lang="en-US" sz="2800" dirty="0" smtClean="0"/>
              <a:t>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Possible Points						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Points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187576" y="637564"/>
            <a:ext cx="4718049" cy="591161"/>
          </a:xfrm>
        </p:spPr>
        <p:txBody>
          <a:bodyPr/>
          <a:lstStyle/>
          <a:p>
            <a:pPr algn="ctr"/>
            <a:r>
              <a:rPr lang="en-US" sz="3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Criteria</a:t>
            </a:r>
            <a:endParaRPr lang="en-US" sz="3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82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416" y="85957"/>
            <a:ext cx="7989233" cy="726352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</a:p>
          <a:p>
            <a:pPr algn="ctr"/>
            <a:endParaRPr lang="en-US" sz="2200" dirty="0" smtClean="0">
              <a:cs typeface="Times New Roman" panose="02020603050405020304" pitchFamily="18" charset="0"/>
            </a:endParaRPr>
          </a:p>
          <a:p>
            <a:pPr lvl="2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Readiness to Proceed (up to 50 points)-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timeline indicating major milestones, for when project units will be ready for occupancy.</a:t>
            </a:r>
          </a:p>
          <a:p>
            <a:pPr lvl="2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Experience &amp; Capacity of Applicant (up to 50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points)-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and capacity of Applicant and the development team to undertake the proposed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431" lvl="3" indent="-342886">
              <a:buFont typeface="Arial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Construction &amp; Development (up to 10 points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 production, construction, and technical equipment and facilities, or the ability to obtain them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3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431" lvl="3" indent="-342886">
              <a:buFont typeface="Arial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Operational &amp; Organizational Development (up to 10 points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 organization, experience, accounting and operational controls, and technical skills, or the ability to obtain them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431" lvl="3" indent="-342886">
              <a:buFont typeface="Arial" pitchFamily="34" charset="0"/>
              <a:buChar char="•"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431" lvl="3" indent="-342886">
              <a:buFont typeface="Arial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Good Standing (up to 10 points)-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Standing with SDAT; Satisfactory performance record 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with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DHCD.</a:t>
            </a:r>
          </a:p>
          <a:p>
            <a:pPr marL="1714431" lvl="3" indent="-342886">
              <a:buFont typeface="Arial" pitchFamily="34" charset="0"/>
              <a:buChar char="•"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431" lvl="3" indent="-342886">
              <a:buFont typeface="Arial" pitchFamily="34" charset="0"/>
              <a:buChar char="•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Supportive Services Experience (up to 10 points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record (either directly or through partnerships with licensed providers) in providing services for substance use disorder for expectant mothers or post-partum mothers and their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newborns.</a:t>
            </a:r>
          </a:p>
          <a:p>
            <a:pPr lvl="3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431" lvl="3" indent="-342886">
              <a:buFont typeface="Arial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marL="1714431" lvl="3" indent="-342886">
              <a:buFont typeface="Arial" pitchFamily="34" charset="0"/>
              <a:buChar char="•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249" lvl="2" indent="-342886">
              <a:buFont typeface="Arial" pitchFamily="34" charset="0"/>
              <a:buChar char="•"/>
            </a:pPr>
            <a:endParaRPr lang="en-US" sz="2200" dirty="0" smtClean="0">
              <a:cs typeface="Times New Roman" panose="02020603050405020304" pitchFamily="18" charset="0"/>
            </a:endParaRPr>
          </a:p>
          <a:p>
            <a:pPr marL="1257249" lvl="2" indent="-342886">
              <a:buFont typeface="Arial" pitchFamily="34" charset="0"/>
              <a:buChar char="•"/>
            </a:pPr>
            <a:endParaRPr lang="en-US" sz="22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4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706875"/>
            <a:ext cx="8439149" cy="540900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u="sng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Evaluation Criteria</a:t>
            </a:r>
            <a:r>
              <a:rPr lang="en-US" sz="2200" cap="none" dirty="0">
                <a:solidFill>
                  <a:prstClr val="black"/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en-US" sz="2200" cap="none" dirty="0">
                <a:solidFill>
                  <a:prstClr val="black"/>
                </a:solidFill>
                <a:ea typeface="+mn-ea"/>
                <a:cs typeface="Times New Roman" panose="02020603050405020304" pitchFamily="18" charset="0"/>
              </a:rPr>
            </a:b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4325" y="1295401"/>
            <a:ext cx="8229600" cy="4525963"/>
          </a:xfrm>
        </p:spPr>
        <p:txBody>
          <a:bodyPr/>
          <a:lstStyle/>
          <a:p>
            <a:pPr marL="1714431" lvl="3" indent="-342886">
              <a:buFont typeface="Arial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363" lvl="2" indent="0">
              <a:buClrTx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Financial Feasibility of Proposal (up to 50 points)-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proposal must include information regarding the financing of both construction/renovation as well as ongoing operations of the proposed project as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documentation of other funding sources and submission of a capital budget and a 20-year projected operating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proforma.</a:t>
            </a:r>
          </a:p>
          <a:p>
            <a:pPr marL="914363" lvl="2" indent="0">
              <a:buClrTx/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363" lvl="2" indent="0">
              <a:buClrTx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Supportive Services Plan (up to 50 points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must include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for supportive services for the proposed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249" lvl="2" indent="-342886">
              <a:buFont typeface="Arial" pitchFamily="34" charset="0"/>
              <a:buChar char="•"/>
            </a:pPr>
            <a:endParaRPr lang="en-US" sz="2200" dirty="0">
              <a:cs typeface="Times New Roman" panose="02020603050405020304" pitchFamily="18" charset="0"/>
            </a:endParaRPr>
          </a:p>
          <a:p>
            <a:pPr marL="1257249" lvl="2" indent="-342886">
              <a:buFont typeface="Arial" pitchFamily="34" charset="0"/>
              <a:buChar char="•"/>
            </a:pPr>
            <a:endParaRPr lang="en-US" sz="2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3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0"/>
    </mc:Choice>
    <mc:Fallback xmlns="">
      <p:transition advClick="0" advTm="14000"/>
    </mc:Fallback>
  </mc:AlternateContent>
</p:sld>
</file>

<file path=ppt/theme/theme1.xml><?xml version="1.0" encoding="utf-8"?>
<a:theme xmlns:a="http://schemas.openxmlformats.org/drawingml/2006/main" name="DHCD_Theme_2015">
  <a:themeElements>
    <a:clrScheme name="Custom 1">
      <a:dk1>
        <a:sysClr val="windowText" lastClr="000000"/>
      </a:dk1>
      <a:lt1>
        <a:srgbClr val="FFFFFF"/>
      </a:lt1>
      <a:dk2>
        <a:srgbClr val="A5A5A5"/>
      </a:dk2>
      <a:lt2>
        <a:srgbClr val="FFC000"/>
      </a:lt2>
      <a:accent1>
        <a:srgbClr val="FFC000"/>
      </a:accent1>
      <a:accent2>
        <a:srgbClr val="FF0000"/>
      </a:accent2>
      <a:accent3>
        <a:srgbClr val="000000"/>
      </a:accent3>
      <a:accent4>
        <a:srgbClr val="BFBFB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Custom 4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D2809D534E2E4791F34A639EDE4B8D" ma:contentTypeVersion="4" ma:contentTypeDescription="Create a new document." ma:contentTypeScope="" ma:versionID="f952c9c9f8901f2d17956aa47c4ffba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f1912dda2c34800ae3d5e8677634f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F311595-9DBF-4FD2-A9A2-3E11CE27569B}"/>
</file>

<file path=customXml/itemProps2.xml><?xml version="1.0" encoding="utf-8"?>
<ds:datastoreItem xmlns:ds="http://schemas.openxmlformats.org/officeDocument/2006/customXml" ds:itemID="{08F1C21E-DC1C-45D9-AD17-1DFDB4081C8F}"/>
</file>

<file path=customXml/itemProps3.xml><?xml version="1.0" encoding="utf-8"?>
<ds:datastoreItem xmlns:ds="http://schemas.openxmlformats.org/officeDocument/2006/customXml" ds:itemID="{FF8B4251-4A3D-4555-9291-90649D0E026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4436</TotalTime>
  <Words>771</Words>
  <Application>Microsoft Office PowerPoint</Application>
  <PresentationFormat>On-screen Show (4:3)</PresentationFormat>
  <Paragraphs>147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DHCD_Theme_2015</vt:lpstr>
      <vt:lpstr>Maryland Department of  Housing and Community Development Improving the Lives of Marylanders Information Session   Maternal Opioid Misuse (MOM)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Evaluation Criteria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Dorry</dc:creator>
  <cp:lastModifiedBy>Lee, Shannon</cp:lastModifiedBy>
  <cp:revision>284</cp:revision>
  <cp:lastPrinted>2019-11-06T14:37:53Z</cp:lastPrinted>
  <dcterms:created xsi:type="dcterms:W3CDTF">2015-03-18T17:35:48Z</dcterms:created>
  <dcterms:modified xsi:type="dcterms:W3CDTF">2019-11-12T14:23:55Z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0x01010012D2809D534E2E4791F34A639EDE4B8D</vt:lpwstr>
  </property>
</Properties>
</file>